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5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9" r:id="rId3"/>
    <p:sldId id="288" r:id="rId4"/>
    <p:sldId id="257" r:id="rId5"/>
    <p:sldId id="275" r:id="rId6"/>
    <p:sldId id="276" r:id="rId7"/>
    <p:sldId id="269" r:id="rId8"/>
    <p:sldId id="258" r:id="rId9"/>
    <p:sldId id="260" r:id="rId10"/>
    <p:sldId id="272" r:id="rId11"/>
    <p:sldId id="261" r:id="rId12"/>
    <p:sldId id="271" r:id="rId13"/>
    <p:sldId id="304" r:id="rId14"/>
    <p:sldId id="279" r:id="rId15"/>
    <p:sldId id="286" r:id="rId16"/>
    <p:sldId id="273" r:id="rId17"/>
    <p:sldId id="287" r:id="rId18"/>
    <p:sldId id="298" r:id="rId19"/>
    <p:sldId id="282" r:id="rId20"/>
    <p:sldId id="283" r:id="rId21"/>
    <p:sldId id="284" r:id="rId22"/>
    <p:sldId id="263" r:id="rId23"/>
    <p:sldId id="264" r:id="rId24"/>
    <p:sldId id="270" r:id="rId25"/>
    <p:sldId id="293" r:id="rId26"/>
    <p:sldId id="294" r:id="rId27"/>
    <p:sldId id="295" r:id="rId28"/>
    <p:sldId id="296" r:id="rId29"/>
    <p:sldId id="277" r:id="rId30"/>
    <p:sldId id="303" r:id="rId3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wn of Scottsville" initials="ToS" lastIdx="1" clrIdx="0">
    <p:extLst>
      <p:ext uri="{19B8F6BF-5375-455C-9EA6-DF929625EA0E}">
        <p15:presenceInfo xmlns:p15="http://schemas.microsoft.com/office/powerpoint/2012/main" userId="S::office@townofscottsville.onmicrosoft.com::c7f40b42-d3b6-4e69-b6fa-94fe36a3bd1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5B9BD5"/>
    <a:srgbClr val="264478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VA%20Towns%20Budget%20Evalu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Y%202025%20Scottsville%20Budget%20(STATUS%20QUO)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VA%20Towns%20Budget%20Evalu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Revenue%20Review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eteMe\Downloads\Meals%20Tax%20Report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Y%202025%20Scottsville%20Budget%20(STATUS%20QUO)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Y%202025%20Scottsville%20Budget%20(STATUS%20QUO)1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Y%202025%20Scottsville%20Budget%20(STATUS%20QUO)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Meals%20Tax%20Trend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eteMe\Downloads\Meals%20Tax%20Repor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eteMe\Downloads\Meals%20Tax%20Repor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eteMe\Downloads\Meals%20Tax%20Repor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Sheet1!$D$19</c:f>
              <c:strCache>
                <c:ptCount val="1"/>
                <c:pt idx="0">
                  <c:v>Meals Tax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Sheet1!$B$20:$B$30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Sheet1!$D$20:$D$30</c:f>
              <c:numCache>
                <c:formatCode>0.00%</c:formatCode>
                <c:ptCount val="11"/>
                <c:pt idx="0">
                  <c:v>0.24933303413369237</c:v>
                </c:pt>
                <c:pt idx="1">
                  <c:v>5.2793857385418939E-2</c:v>
                </c:pt>
                <c:pt idx="2">
                  <c:v>0.27164430016521263</c:v>
                </c:pt>
                <c:pt idx="3">
                  <c:v>6.6219773658642497E-2</c:v>
                </c:pt>
                <c:pt idx="4">
                  <c:v>8.3389869299744152E-2</c:v>
                </c:pt>
                <c:pt idx="5">
                  <c:v>0</c:v>
                </c:pt>
                <c:pt idx="6">
                  <c:v>0.14621871599564745</c:v>
                </c:pt>
                <c:pt idx="7">
                  <c:v>0.2369417375391332</c:v>
                </c:pt>
                <c:pt idx="8">
                  <c:v>0.22878961246744561</c:v>
                </c:pt>
                <c:pt idx="9">
                  <c:v>0.21018338500341549</c:v>
                </c:pt>
                <c:pt idx="10">
                  <c:v>0.29615366660827253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7-4B60-9D51-632A9C9536A4}"/>
            </c:ext>
          </c:extLst>
        </c:ser>
        <c:ser>
          <c:idx val="1"/>
          <c:order val="1"/>
          <c:tx>
            <c:strRef>
              <c:f>Sheet1!$E$19</c:f>
              <c:strCache>
                <c:ptCount val="1"/>
                <c:pt idx="0">
                  <c:v>RE Tax 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Sheet1!$B$20:$B$30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Sheet1!$E$20:$E$30</c:f>
              <c:numCache>
                <c:formatCode>0.00%</c:formatCode>
                <c:ptCount val="11"/>
                <c:pt idx="0">
                  <c:v>0.15957314184556312</c:v>
                </c:pt>
                <c:pt idx="1">
                  <c:v>0.10871620836768796</c:v>
                </c:pt>
                <c:pt idx="2">
                  <c:v>0</c:v>
                </c:pt>
                <c:pt idx="3">
                  <c:v>0.29777512416207563</c:v>
                </c:pt>
                <c:pt idx="4">
                  <c:v>0.18391217989063355</c:v>
                </c:pt>
                <c:pt idx="5">
                  <c:v>0.20172390297083673</c:v>
                </c:pt>
                <c:pt idx="6">
                  <c:v>0.17554747007616975</c:v>
                </c:pt>
                <c:pt idx="7">
                  <c:v>0.12607683603494271</c:v>
                </c:pt>
                <c:pt idx="8">
                  <c:v>0.15323590212061547</c:v>
                </c:pt>
                <c:pt idx="9">
                  <c:v>7.3564184751195416E-2</c:v>
                </c:pt>
                <c:pt idx="10">
                  <c:v>0.16829509353687289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27-4B60-9D51-632A9C9536A4}"/>
            </c:ext>
          </c:extLst>
        </c:ser>
        <c:ser>
          <c:idx val="2"/>
          <c:order val="2"/>
          <c:tx>
            <c:strRef>
              <c:f>Sheet1!$F$19</c:f>
              <c:strCache>
                <c:ptCount val="1"/>
                <c:pt idx="0">
                  <c:v>PP Tax %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Sheet1!$B$20:$B$30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Sheet1!$F$20:$F$30</c:f>
              <c:numCache>
                <c:formatCode>0.00%</c:formatCode>
                <c:ptCount val="11"/>
                <c:pt idx="0">
                  <c:v>0</c:v>
                </c:pt>
                <c:pt idx="1">
                  <c:v>1.9944346123380488E-2</c:v>
                </c:pt>
                <c:pt idx="2">
                  <c:v>0</c:v>
                </c:pt>
                <c:pt idx="3">
                  <c:v>0.29777512416207563</c:v>
                </c:pt>
                <c:pt idx="4">
                  <c:v>8.6479593921906808E-2</c:v>
                </c:pt>
                <c:pt idx="5">
                  <c:v>3.7854698525180946E-2</c:v>
                </c:pt>
                <c:pt idx="6">
                  <c:v>1.9127448313384112E-2</c:v>
                </c:pt>
                <c:pt idx="7">
                  <c:v>0</c:v>
                </c:pt>
                <c:pt idx="8">
                  <c:v>0.12590808995789105</c:v>
                </c:pt>
                <c:pt idx="9">
                  <c:v>4.082812253691346E-2</c:v>
                </c:pt>
                <c:pt idx="10">
                  <c:v>0.16829509353687289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27-4B60-9D51-632A9C9536A4}"/>
            </c:ext>
          </c:extLst>
        </c:ser>
        <c:ser>
          <c:idx val="3"/>
          <c:order val="3"/>
          <c:tx>
            <c:strRef>
              <c:f>Sheet1!$G$19</c:f>
              <c:strCache>
                <c:ptCount val="1"/>
                <c:pt idx="0">
                  <c:v>BPOL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Sheet1!$B$20:$B$30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Sheet1!$G$20:$G$30</c:f>
              <c:numCache>
                <c:formatCode>0.00%</c:formatCode>
                <c:ptCount val="11"/>
                <c:pt idx="0">
                  <c:v>9.9733213653476951E-3</c:v>
                </c:pt>
                <c:pt idx="1">
                  <c:v>4.1061889077548062E-2</c:v>
                </c:pt>
                <c:pt idx="2">
                  <c:v>0.11593866844439292</c:v>
                </c:pt>
                <c:pt idx="3">
                  <c:v>2.1711401199554916E-2</c:v>
                </c:pt>
                <c:pt idx="4">
                  <c:v>3.6782435978126714E-2</c:v>
                </c:pt>
                <c:pt idx="5">
                  <c:v>1.9495169740468186E-2</c:v>
                </c:pt>
                <c:pt idx="6">
                  <c:v>4.6968511969532098E-2</c:v>
                </c:pt>
                <c:pt idx="7">
                  <c:v>9.7389012044614712E-2</c:v>
                </c:pt>
                <c:pt idx="8">
                  <c:v>8.2891214627963505E-2</c:v>
                </c:pt>
                <c:pt idx="9">
                  <c:v>5.1232200094582521E-2</c:v>
                </c:pt>
                <c:pt idx="10">
                  <c:v>0.12673369109365534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7-4B60-9D51-632A9C9536A4}"/>
            </c:ext>
          </c:extLst>
        </c:ser>
        <c:ser>
          <c:idx val="4"/>
          <c:order val="4"/>
          <c:tx>
            <c:strRef>
              <c:f>Sheet1!$H$19</c:f>
              <c:strCache>
                <c:ptCount val="1"/>
                <c:pt idx="0">
                  <c:v>Bank Tax %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val>
            <c:numRef>
              <c:f>Sheet1!$H$20:$H$30</c:f>
              <c:numCache>
                <c:formatCode>0.00%</c:formatCode>
                <c:ptCount val="11"/>
                <c:pt idx="0">
                  <c:v>0</c:v>
                </c:pt>
                <c:pt idx="1">
                  <c:v>7.5329959031048485E-2</c:v>
                </c:pt>
                <c:pt idx="2">
                  <c:v>8.6954001333294687E-2</c:v>
                </c:pt>
                <c:pt idx="3">
                  <c:v>0</c:v>
                </c:pt>
                <c:pt idx="4">
                  <c:v>4.4956310639932648E-2</c:v>
                </c:pt>
                <c:pt idx="5">
                  <c:v>0</c:v>
                </c:pt>
                <c:pt idx="6">
                  <c:v>1.7214703482045703E-2</c:v>
                </c:pt>
                <c:pt idx="7">
                  <c:v>4.0101357900723701E-2</c:v>
                </c:pt>
                <c:pt idx="8">
                  <c:v>7.0850976764112186E-2</c:v>
                </c:pt>
                <c:pt idx="9">
                  <c:v>2.6272923125426934E-3</c:v>
                </c:pt>
                <c:pt idx="10">
                  <c:v>6.6007130777945483E-2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27-4B60-9D51-632A9C9536A4}"/>
            </c:ext>
          </c:extLst>
        </c:ser>
        <c:ser>
          <c:idx val="5"/>
          <c:order val="5"/>
          <c:tx>
            <c:strRef>
              <c:f>Sheet1!$I$19</c:f>
              <c:strCache>
                <c:ptCount val="1"/>
                <c:pt idx="0">
                  <c:v>Cig Tax %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Sheet1!$I$20:$I$30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8.6954001333294687E-2</c:v>
                </c:pt>
                <c:pt idx="3">
                  <c:v>0</c:v>
                </c:pt>
                <c:pt idx="4">
                  <c:v>0</c:v>
                </c:pt>
                <c:pt idx="5">
                  <c:v>4.2118471999930289E-2</c:v>
                </c:pt>
                <c:pt idx="6">
                  <c:v>3.5704570184983679E-2</c:v>
                </c:pt>
                <c:pt idx="7">
                  <c:v>5.9579160309646646E-3</c:v>
                </c:pt>
                <c:pt idx="8">
                  <c:v>0</c:v>
                </c:pt>
                <c:pt idx="9">
                  <c:v>1.5763753875256161E-2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27-4B60-9D51-632A9C9536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5075008"/>
        <c:axId val="1535078752"/>
      </c:barChart>
      <c:catAx>
        <c:axId val="15350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5078752"/>
        <c:crosses val="autoZero"/>
        <c:auto val="1"/>
        <c:lblAlgn val="ctr"/>
        <c:lblOffset val="100"/>
        <c:noMultiLvlLbl val="0"/>
      </c:catAx>
      <c:valAx>
        <c:axId val="153507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507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82-4465-BCCA-59B6F1F9F8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82-4465-BCCA-59B6F1F9F8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82-4465-BCCA-59B6F1F9F8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82-4465-BCCA-59B6F1F9F86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182-4465-BCCA-59B6F1F9F86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182-4465-BCCA-59B6F1F9F86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182-4465-BCCA-59B6F1F9F86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182-4465-BCCA-59B6F1F9F8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'[FY 2025 Scottsville Budget (STATUS QUO)1]Sheet1'!$F$5:$F$12</c:f>
              <c:strCache>
                <c:ptCount val="8"/>
                <c:pt idx="0">
                  <c:v>Federal</c:v>
                </c:pt>
                <c:pt idx="1">
                  <c:v>State</c:v>
                </c:pt>
                <c:pt idx="2">
                  <c:v>County</c:v>
                </c:pt>
                <c:pt idx="3">
                  <c:v>BPOL</c:v>
                </c:pt>
                <c:pt idx="4">
                  <c:v>Cig Tax</c:v>
                </c:pt>
                <c:pt idx="5">
                  <c:v>Bank Tax</c:v>
                </c:pt>
                <c:pt idx="6">
                  <c:v>Meals Tax</c:v>
                </c:pt>
                <c:pt idx="7">
                  <c:v>Other Town</c:v>
                </c:pt>
              </c:strCache>
            </c:strRef>
          </c:cat>
          <c:val>
            <c:numRef>
              <c:f>'[FY 2025 Scottsville Budget (STATUS QUO)1]Sheet1'!$G$5:$G$12</c:f>
              <c:numCache>
                <c:formatCode>0%</c:formatCode>
                <c:ptCount val="8"/>
                <c:pt idx="0">
                  <c:v>1.308557969118032E-2</c:v>
                </c:pt>
                <c:pt idx="1">
                  <c:v>0.13164093169327401</c:v>
                </c:pt>
                <c:pt idx="2">
                  <c:v>2.6171159382360639E-2</c:v>
                </c:pt>
                <c:pt idx="3">
                  <c:v>0.12038733315885894</c:v>
                </c:pt>
                <c:pt idx="4">
                  <c:v>9.4216173776498296E-2</c:v>
                </c:pt>
                <c:pt idx="5">
                  <c:v>6.5427898455901592E-2</c:v>
                </c:pt>
                <c:pt idx="6">
                  <c:v>0.35985344150745879</c:v>
                </c:pt>
                <c:pt idx="7">
                  <c:v>0.18921748233446742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182-4465-BCCA-59B6F1F9F8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1011699135523814E-2"/>
          <c:y val="2.4972608314158741E-2"/>
          <c:w val="0.23873252279555732"/>
          <c:h val="0.959875747609077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Tax Distribution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Toal Tax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AA0-4416-B68E-66DEEC35A20B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AA0-4416-B68E-66DEEC35A20B}"/>
              </c:ext>
            </c:extLst>
          </c:dPt>
          <c:dPt>
            <c:idx val="2"/>
            <c:invertIfNegative val="0"/>
            <c:bubble3D val="0"/>
            <c:spPr>
              <a:solidFill>
                <a:srgbClr val="70AD4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AA0-4416-B68E-66DEEC35A20B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A0-4416-B68E-66DEEC35A20B}"/>
              </c:ext>
            </c:extLst>
          </c:dPt>
          <c:cat>
            <c:strRef>
              <c:f>Sheet1!$A$2:$A$5</c:f>
              <c:strCache>
                <c:ptCount val="4"/>
                <c:pt idx="0">
                  <c:v>Cig Tax</c:v>
                </c:pt>
                <c:pt idx="1">
                  <c:v>BPOL</c:v>
                </c:pt>
                <c:pt idx="2">
                  <c:v>Bank</c:v>
                </c:pt>
                <c:pt idx="3">
                  <c:v>Meals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7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A0-4416-B68E-66DEEC35A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5885439"/>
        <c:axId val="2115887359"/>
      </c:barChart>
      <c:catAx>
        <c:axId val="2115885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887359"/>
        <c:crosses val="autoZero"/>
        <c:auto val="1"/>
        <c:lblAlgn val="ctr"/>
        <c:lblOffset val="100"/>
        <c:noMultiLvlLbl val="0"/>
      </c:catAx>
      <c:valAx>
        <c:axId val="2115887359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885439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290026246719167E-2"/>
          <c:y val="4.3344384583506007E-2"/>
          <c:w val="0.89504330708661417"/>
          <c:h val="0.81954724409448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'Tax Calculator'!$N$19</c:f>
              <c:strCache>
                <c:ptCount val="1"/>
                <c:pt idx="0">
                  <c:v>Current Bill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5401784451015993"/>
                  <c:y val="-0.12599600276102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24-406C-B181-45E3C254EF5E}"/>
                </c:ext>
              </c:extLst>
            </c:dLbl>
            <c:dLbl>
              <c:idx val="1"/>
              <c:layout>
                <c:manualLayout>
                  <c:x val="-0.147172606976375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24-406C-B181-45E3C254EF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'Tax Calculator'!$M$20:$M$21</c:f>
              <c:strCache>
                <c:ptCount val="2"/>
                <c:pt idx="0">
                  <c:v>Albemarle</c:v>
                </c:pt>
                <c:pt idx="1">
                  <c:v>Fluvanna</c:v>
                </c:pt>
              </c:strCache>
            </c:strRef>
          </c:cat>
          <c:val>
            <c:numRef>
              <c:f>'Tax Calculator'!$N$20:$N$21</c:f>
              <c:numCache>
                <c:formatCode>"$"#,##0.00</c:formatCode>
                <c:ptCount val="2"/>
                <c:pt idx="0" formatCode="&quot;$&quot;#,##0.00_);[Red]\(&quot;$&quot;#,##0.00\)">
                  <c:v>1769.58</c:v>
                </c:pt>
                <c:pt idx="1">
                  <c:v>628.63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24-406C-B181-45E3C254EF5E}"/>
            </c:ext>
          </c:extLst>
        </c:ser>
        <c:ser>
          <c:idx val="1"/>
          <c:order val="1"/>
          <c:tx>
            <c:strRef>
              <c:f>'Tax Calculator'!$O$19</c:f>
              <c:strCache>
                <c:ptCount val="1"/>
                <c:pt idx="0">
                  <c:v>Option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4032736944259014"/>
                  <c:y val="3.436254620755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24-406C-B181-45E3C254EF5E}"/>
                </c:ext>
              </c:extLst>
            </c:dLbl>
            <c:dLbl>
              <c:idx val="1"/>
              <c:layout>
                <c:manualLayout>
                  <c:x val="-0.1471726069763751"/>
                  <c:y val="7.6361213794562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24-406C-B181-45E3C254EF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'Tax Calculator'!$M$20:$M$21</c:f>
              <c:strCache>
                <c:ptCount val="2"/>
                <c:pt idx="0">
                  <c:v>Albemarle</c:v>
                </c:pt>
                <c:pt idx="1">
                  <c:v>Fluvanna</c:v>
                </c:pt>
              </c:strCache>
            </c:strRef>
          </c:cat>
          <c:val>
            <c:numRef>
              <c:f>'Tax Calculator'!$O$20:$O$21</c:f>
              <c:numCache>
                <c:formatCode>"$"#,##0.00</c:formatCode>
                <c:ptCount val="2"/>
                <c:pt idx="0">
                  <c:v>248.65</c:v>
                </c:pt>
                <c:pt idx="1">
                  <c:v>81.55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24-406C-B181-45E3C254EF5E}"/>
            </c:ext>
          </c:extLst>
        </c:ser>
        <c:ser>
          <c:idx val="2"/>
          <c:order val="2"/>
          <c:tx>
            <c:strRef>
              <c:f>'Tax Calculator'!$P$19</c:f>
              <c:strCache>
                <c:ptCount val="1"/>
                <c:pt idx="0">
                  <c:v>Option 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4374998820948265"/>
                  <c:y val="-7.6361213794563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24-406C-B181-45E3C254EF5E}"/>
                </c:ext>
              </c:extLst>
            </c:dLbl>
            <c:dLbl>
              <c:idx val="1"/>
              <c:layout>
                <c:manualLayout>
                  <c:x val="-0.14479166666666668"/>
                  <c:y val="-3.7280701754386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24-406C-B181-45E3C254EF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'Tax Calculator'!$M$20:$M$21</c:f>
              <c:strCache>
                <c:ptCount val="2"/>
                <c:pt idx="0">
                  <c:v>Albemarle</c:v>
                </c:pt>
                <c:pt idx="1">
                  <c:v>Fluvanna</c:v>
                </c:pt>
              </c:strCache>
            </c:strRef>
          </c:cat>
          <c:val>
            <c:numRef>
              <c:f>'Tax Calculator'!$P$20:$P$21</c:f>
              <c:numCache>
                <c:formatCode>"$"#,##0.00</c:formatCode>
                <c:ptCount val="2"/>
                <c:pt idx="0">
                  <c:v>124.33000000000001</c:v>
                </c:pt>
                <c:pt idx="1">
                  <c:v>40.78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24-406C-B181-45E3C254E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5290496"/>
        <c:axId val="1475287168"/>
      </c:barChart>
      <c:catAx>
        <c:axId val="14752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287168"/>
        <c:crosses val="autoZero"/>
        <c:auto val="1"/>
        <c:lblAlgn val="ctr"/>
        <c:lblOffset val="100"/>
        <c:noMultiLvlLbl val="0"/>
      </c:catAx>
      <c:valAx>
        <c:axId val="147528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29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'Tax Calculator'!$M$34</c:f>
              <c:strCache>
                <c:ptCount val="1"/>
                <c:pt idx="0">
                  <c:v>Town RE Tax Rate (per $100)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'Tax Calculator'!$L$35:$L$48</c:f>
              <c:strCache>
                <c:ptCount val="14"/>
                <c:pt idx="0">
                  <c:v>Brookneal, Campbell</c:v>
                </c:pt>
                <c:pt idx="1">
                  <c:v>Jarratt, Sussex</c:v>
                </c:pt>
                <c:pt idx="2">
                  <c:v>Gordonsville, Orange</c:v>
                </c:pt>
                <c:pt idx="3">
                  <c:v>Jarratt, Greensville</c:v>
                </c:pt>
                <c:pt idx="4">
                  <c:v>Madison, Madison</c:v>
                </c:pt>
                <c:pt idx="5">
                  <c:v>Scottsville, Albemarle</c:v>
                </c:pt>
                <c:pt idx="6">
                  <c:v>Louisa, Louisa</c:v>
                </c:pt>
                <c:pt idx="7">
                  <c:v>Scottsville, Fluvanna</c:v>
                </c:pt>
                <c:pt idx="8">
                  <c:v>Mineral, Louisa</c:v>
                </c:pt>
                <c:pt idx="9">
                  <c:v>Remington, Faquier</c:v>
                </c:pt>
                <c:pt idx="10">
                  <c:v>Damascus, Washington</c:v>
                </c:pt>
                <c:pt idx="11">
                  <c:v>Middleburg, Loudon</c:v>
                </c:pt>
                <c:pt idx="12">
                  <c:v>Round Hill, Loudon</c:v>
                </c:pt>
                <c:pt idx="13">
                  <c:v>Hamilton, Loudon</c:v>
                </c:pt>
              </c:strCache>
            </c:strRef>
          </c:cat>
          <c:val>
            <c:numRef>
              <c:f>'Tax Calculator'!$M$35:$M$48</c:f>
              <c:numCache>
                <c:formatCode>"$"#,##0.00</c:formatCode>
                <c:ptCount val="14"/>
                <c:pt idx="0">
                  <c:v>0.17</c:v>
                </c:pt>
                <c:pt idx="1">
                  <c:v>0.14000000000000001</c:v>
                </c:pt>
                <c:pt idx="2">
                  <c:v>0.11700000000000001</c:v>
                </c:pt>
                <c:pt idx="3">
                  <c:v>0.14000000000000001</c:v>
                </c:pt>
                <c:pt idx="4">
                  <c:v>0.115</c:v>
                </c:pt>
                <c:pt idx="5">
                  <c:v>0</c:v>
                </c:pt>
                <c:pt idx="6">
                  <c:v>0.16350000000000001</c:v>
                </c:pt>
                <c:pt idx="7">
                  <c:v>0</c:v>
                </c:pt>
                <c:pt idx="8">
                  <c:v>0.24</c:v>
                </c:pt>
                <c:pt idx="9">
                  <c:v>0.125</c:v>
                </c:pt>
                <c:pt idx="10">
                  <c:v>0.52</c:v>
                </c:pt>
                <c:pt idx="11">
                  <c:v>0.153</c:v>
                </c:pt>
                <c:pt idx="12">
                  <c:v>0.16</c:v>
                </c:pt>
                <c:pt idx="13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C-4634-A07C-28A3A733D40D}"/>
            </c:ext>
          </c:extLst>
        </c:ser>
        <c:ser>
          <c:idx val="1"/>
          <c:order val="1"/>
          <c:tx>
            <c:strRef>
              <c:f>'Tax Calculator'!$N$34</c:f>
              <c:strCache>
                <c:ptCount val="1"/>
                <c:pt idx="0">
                  <c:v>County RE Tax Rate (per $100)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'Tax Calculator'!$L$35:$L$48</c:f>
              <c:strCache>
                <c:ptCount val="14"/>
                <c:pt idx="0">
                  <c:v>Brookneal, Campbell</c:v>
                </c:pt>
                <c:pt idx="1">
                  <c:v>Jarratt, Sussex</c:v>
                </c:pt>
                <c:pt idx="2">
                  <c:v>Gordonsville, Orange</c:v>
                </c:pt>
                <c:pt idx="3">
                  <c:v>Jarratt, Greensville</c:v>
                </c:pt>
                <c:pt idx="4">
                  <c:v>Madison, Madison</c:v>
                </c:pt>
                <c:pt idx="5">
                  <c:v>Scottsville, Albemarle</c:v>
                </c:pt>
                <c:pt idx="6">
                  <c:v>Louisa, Louisa</c:v>
                </c:pt>
                <c:pt idx="7">
                  <c:v>Scottsville, Fluvanna</c:v>
                </c:pt>
                <c:pt idx="8">
                  <c:v>Mineral, Louisa</c:v>
                </c:pt>
                <c:pt idx="9">
                  <c:v>Remington, Faquier</c:v>
                </c:pt>
                <c:pt idx="10">
                  <c:v>Damascus, Washington</c:v>
                </c:pt>
                <c:pt idx="11">
                  <c:v>Middleburg, Loudon</c:v>
                </c:pt>
                <c:pt idx="12">
                  <c:v>Round Hill, Loudon</c:v>
                </c:pt>
                <c:pt idx="13">
                  <c:v>Hamilton, Loudon</c:v>
                </c:pt>
              </c:strCache>
            </c:strRef>
          </c:cat>
          <c:val>
            <c:numRef>
              <c:f>'Tax Calculator'!$N$35:$N$48</c:f>
              <c:numCache>
                <c:formatCode>"$"#,##0.00</c:formatCode>
                <c:ptCount val="14"/>
                <c:pt idx="0">
                  <c:v>0.52</c:v>
                </c:pt>
                <c:pt idx="1">
                  <c:v>0.57999999999999996</c:v>
                </c:pt>
                <c:pt idx="2">
                  <c:v>0.61</c:v>
                </c:pt>
                <c:pt idx="3">
                  <c:v>0.67</c:v>
                </c:pt>
                <c:pt idx="4">
                  <c:v>0.71</c:v>
                </c:pt>
                <c:pt idx="5">
                  <c:v>0.85</c:v>
                </c:pt>
                <c:pt idx="6">
                  <c:v>0.72</c:v>
                </c:pt>
                <c:pt idx="7">
                  <c:v>0.92500000000000004</c:v>
                </c:pt>
                <c:pt idx="8">
                  <c:v>0.72</c:v>
                </c:pt>
                <c:pt idx="9">
                  <c:v>0.99399999999999999</c:v>
                </c:pt>
                <c:pt idx="10">
                  <c:v>0.63</c:v>
                </c:pt>
                <c:pt idx="11">
                  <c:v>1.0449999999999999</c:v>
                </c:pt>
                <c:pt idx="12">
                  <c:v>1.0449999999999999</c:v>
                </c:pt>
                <c:pt idx="13">
                  <c:v>1.0449999999999999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AC-4634-A07C-28A3A733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3454752"/>
        <c:axId val="1473444352"/>
      </c:barChart>
      <c:catAx>
        <c:axId val="147345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3444352"/>
        <c:crosses val="autoZero"/>
        <c:auto val="1"/>
        <c:lblAlgn val="ctr"/>
        <c:lblOffset val="100"/>
        <c:noMultiLvlLbl val="0"/>
      </c:catAx>
      <c:valAx>
        <c:axId val="147344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345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'Tax Calculator'!$M$50</c:f>
              <c:strCache>
                <c:ptCount val="1"/>
                <c:pt idx="0">
                  <c:v>Town RE Tax Rate (per $100)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'Tax Calculator'!$L$51:$L$64</c:f>
              <c:strCache>
                <c:ptCount val="14"/>
                <c:pt idx="0">
                  <c:v>Brookneal, Campbell</c:v>
                </c:pt>
                <c:pt idx="1">
                  <c:v>Jarratt, Sussex</c:v>
                </c:pt>
                <c:pt idx="2">
                  <c:v>Gordonsville, Orange</c:v>
                </c:pt>
                <c:pt idx="3">
                  <c:v>Jarratt, Greensville</c:v>
                </c:pt>
                <c:pt idx="4">
                  <c:v>Madison, Madison</c:v>
                </c:pt>
                <c:pt idx="5">
                  <c:v>Louisa, Louisa</c:v>
                </c:pt>
                <c:pt idx="6">
                  <c:v>Mineral, Louisa</c:v>
                </c:pt>
                <c:pt idx="7">
                  <c:v>Scottsville, Albemarle</c:v>
                </c:pt>
                <c:pt idx="8">
                  <c:v>Scottsville, Fluvanna</c:v>
                </c:pt>
                <c:pt idx="9">
                  <c:v>Remington, Faquier</c:v>
                </c:pt>
                <c:pt idx="10">
                  <c:v>Damascus, Washington</c:v>
                </c:pt>
                <c:pt idx="11">
                  <c:v>Middleburg, Loudon</c:v>
                </c:pt>
                <c:pt idx="12">
                  <c:v>Round Hill, Loudon</c:v>
                </c:pt>
                <c:pt idx="13">
                  <c:v>Hamilton, Loudon</c:v>
                </c:pt>
              </c:strCache>
            </c:strRef>
          </c:cat>
          <c:val>
            <c:numRef>
              <c:f>'Tax Calculator'!$M$51:$M$64</c:f>
              <c:numCache>
                <c:formatCode>"$"#,##0.00</c:formatCode>
                <c:ptCount val="14"/>
                <c:pt idx="0">
                  <c:v>0.17</c:v>
                </c:pt>
                <c:pt idx="1">
                  <c:v>0.14000000000000001</c:v>
                </c:pt>
                <c:pt idx="2">
                  <c:v>0.11700000000000001</c:v>
                </c:pt>
                <c:pt idx="3">
                  <c:v>0.14000000000000001</c:v>
                </c:pt>
                <c:pt idx="4">
                  <c:v>0.115</c:v>
                </c:pt>
                <c:pt idx="5">
                  <c:v>0.16350000000000001</c:v>
                </c:pt>
                <c:pt idx="6">
                  <c:v>0.24</c:v>
                </c:pt>
                <c:pt idx="7">
                  <c:v>0.12</c:v>
                </c:pt>
                <c:pt idx="8">
                  <c:v>0.12</c:v>
                </c:pt>
                <c:pt idx="9">
                  <c:v>0.125</c:v>
                </c:pt>
                <c:pt idx="10">
                  <c:v>0.52</c:v>
                </c:pt>
                <c:pt idx="11">
                  <c:v>0.153</c:v>
                </c:pt>
                <c:pt idx="12">
                  <c:v>0.16</c:v>
                </c:pt>
                <c:pt idx="13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2B-4ADC-974B-3926514D8378}"/>
            </c:ext>
          </c:extLst>
        </c:ser>
        <c:ser>
          <c:idx val="1"/>
          <c:order val="1"/>
          <c:tx>
            <c:strRef>
              <c:f>'Tax Calculator'!$N$50</c:f>
              <c:strCache>
                <c:ptCount val="1"/>
                <c:pt idx="0">
                  <c:v>County RE Tax Rate (per $100)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'Tax Calculator'!$L$51:$L$64</c:f>
              <c:strCache>
                <c:ptCount val="14"/>
                <c:pt idx="0">
                  <c:v>Brookneal, Campbell</c:v>
                </c:pt>
                <c:pt idx="1">
                  <c:v>Jarratt, Sussex</c:v>
                </c:pt>
                <c:pt idx="2">
                  <c:v>Gordonsville, Orange</c:v>
                </c:pt>
                <c:pt idx="3">
                  <c:v>Jarratt, Greensville</c:v>
                </c:pt>
                <c:pt idx="4">
                  <c:v>Madison, Madison</c:v>
                </c:pt>
                <c:pt idx="5">
                  <c:v>Louisa, Louisa</c:v>
                </c:pt>
                <c:pt idx="6">
                  <c:v>Mineral, Louisa</c:v>
                </c:pt>
                <c:pt idx="7">
                  <c:v>Scottsville, Albemarle</c:v>
                </c:pt>
                <c:pt idx="8">
                  <c:v>Scottsville, Fluvanna</c:v>
                </c:pt>
                <c:pt idx="9">
                  <c:v>Remington, Faquier</c:v>
                </c:pt>
                <c:pt idx="10">
                  <c:v>Damascus, Washington</c:v>
                </c:pt>
                <c:pt idx="11">
                  <c:v>Middleburg, Loudon</c:v>
                </c:pt>
                <c:pt idx="12">
                  <c:v>Round Hill, Loudon</c:v>
                </c:pt>
                <c:pt idx="13">
                  <c:v>Hamilton, Loudon</c:v>
                </c:pt>
              </c:strCache>
            </c:strRef>
          </c:cat>
          <c:val>
            <c:numRef>
              <c:f>'Tax Calculator'!$N$51:$N$64</c:f>
              <c:numCache>
                <c:formatCode>"$"#,##0.00</c:formatCode>
                <c:ptCount val="14"/>
                <c:pt idx="0">
                  <c:v>0.52</c:v>
                </c:pt>
                <c:pt idx="1">
                  <c:v>0.57999999999999996</c:v>
                </c:pt>
                <c:pt idx="2">
                  <c:v>0.61</c:v>
                </c:pt>
                <c:pt idx="3">
                  <c:v>0.67</c:v>
                </c:pt>
                <c:pt idx="4">
                  <c:v>0.71</c:v>
                </c:pt>
                <c:pt idx="5">
                  <c:v>0.72</c:v>
                </c:pt>
                <c:pt idx="6">
                  <c:v>0.72</c:v>
                </c:pt>
                <c:pt idx="7">
                  <c:v>0.85</c:v>
                </c:pt>
                <c:pt idx="8">
                  <c:v>0.92500000000000004</c:v>
                </c:pt>
                <c:pt idx="9">
                  <c:v>0.99399999999999999</c:v>
                </c:pt>
                <c:pt idx="10">
                  <c:v>0.63</c:v>
                </c:pt>
                <c:pt idx="11">
                  <c:v>1.0449999999999999</c:v>
                </c:pt>
                <c:pt idx="12">
                  <c:v>1.0449999999999999</c:v>
                </c:pt>
                <c:pt idx="13">
                  <c:v>1.0449999999999999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2B-4ADC-974B-3926514D8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3453088"/>
        <c:axId val="1473461408"/>
      </c:barChart>
      <c:catAx>
        <c:axId val="147345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3461408"/>
        <c:crosses val="autoZero"/>
        <c:auto val="1"/>
        <c:lblAlgn val="ctr"/>
        <c:lblOffset val="100"/>
        <c:noMultiLvlLbl val="0"/>
      </c:catAx>
      <c:valAx>
        <c:axId val="147346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345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899360236220462E-2"/>
          <c:y val="3.0585359138414408E-2"/>
          <c:w val="0.94168397309711283"/>
          <c:h val="0.813839938338378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'Tax Calculator'!$M$66</c:f>
              <c:strCache>
                <c:ptCount val="1"/>
                <c:pt idx="0">
                  <c:v>Town RE Tax Rate (per $100)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'Tax Calculator'!$L$67:$L$80</c:f>
              <c:strCache>
                <c:ptCount val="14"/>
                <c:pt idx="0">
                  <c:v>Brookneal, Campbell</c:v>
                </c:pt>
                <c:pt idx="1">
                  <c:v>Jarratt, Sussex</c:v>
                </c:pt>
                <c:pt idx="2">
                  <c:v>Gordonsville, Orange</c:v>
                </c:pt>
                <c:pt idx="3">
                  <c:v>Jarratt, Greensville</c:v>
                </c:pt>
                <c:pt idx="4">
                  <c:v>Madison, Madison</c:v>
                </c:pt>
                <c:pt idx="5">
                  <c:v>Louisa, Louisa</c:v>
                </c:pt>
                <c:pt idx="6">
                  <c:v>Mineral, Louisa</c:v>
                </c:pt>
                <c:pt idx="7">
                  <c:v>Scottsville, Albemarle</c:v>
                </c:pt>
                <c:pt idx="8">
                  <c:v>Scottsville, Fluvanna</c:v>
                </c:pt>
                <c:pt idx="9">
                  <c:v>Remington, Faquier</c:v>
                </c:pt>
                <c:pt idx="10">
                  <c:v>Damascus, Washington</c:v>
                </c:pt>
                <c:pt idx="11">
                  <c:v>Middleburg, Loudon</c:v>
                </c:pt>
                <c:pt idx="12">
                  <c:v>Round Hill, Loudon</c:v>
                </c:pt>
                <c:pt idx="13">
                  <c:v>Hamilton, Loudon</c:v>
                </c:pt>
              </c:strCache>
            </c:strRef>
          </c:cat>
          <c:val>
            <c:numRef>
              <c:f>'Tax Calculator'!$M$67:$M$80</c:f>
              <c:numCache>
                <c:formatCode>"$"#,##0.00</c:formatCode>
                <c:ptCount val="14"/>
                <c:pt idx="0">
                  <c:v>0.17</c:v>
                </c:pt>
                <c:pt idx="1">
                  <c:v>0.14000000000000001</c:v>
                </c:pt>
                <c:pt idx="2">
                  <c:v>0.11700000000000001</c:v>
                </c:pt>
                <c:pt idx="3">
                  <c:v>0.14000000000000001</c:v>
                </c:pt>
                <c:pt idx="4">
                  <c:v>0.115</c:v>
                </c:pt>
                <c:pt idx="5">
                  <c:v>0.16350000000000001</c:v>
                </c:pt>
                <c:pt idx="6">
                  <c:v>0.24</c:v>
                </c:pt>
                <c:pt idx="7">
                  <c:v>0.18</c:v>
                </c:pt>
                <c:pt idx="8">
                  <c:v>0.18</c:v>
                </c:pt>
                <c:pt idx="9">
                  <c:v>0.125</c:v>
                </c:pt>
                <c:pt idx="10">
                  <c:v>0.52</c:v>
                </c:pt>
                <c:pt idx="11">
                  <c:v>0.153</c:v>
                </c:pt>
                <c:pt idx="12">
                  <c:v>0.16</c:v>
                </c:pt>
                <c:pt idx="13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FC-4DAF-BAF2-6D42454FEDCA}"/>
            </c:ext>
          </c:extLst>
        </c:ser>
        <c:ser>
          <c:idx val="1"/>
          <c:order val="1"/>
          <c:tx>
            <c:strRef>
              <c:f>'Tax Calculator'!$N$66</c:f>
              <c:strCache>
                <c:ptCount val="1"/>
                <c:pt idx="0">
                  <c:v>County RE Tax Rate (per $100)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'Tax Calculator'!$L$67:$L$80</c:f>
              <c:strCache>
                <c:ptCount val="14"/>
                <c:pt idx="0">
                  <c:v>Brookneal, Campbell</c:v>
                </c:pt>
                <c:pt idx="1">
                  <c:v>Jarratt, Sussex</c:v>
                </c:pt>
                <c:pt idx="2">
                  <c:v>Gordonsville, Orange</c:v>
                </c:pt>
                <c:pt idx="3">
                  <c:v>Jarratt, Greensville</c:v>
                </c:pt>
                <c:pt idx="4">
                  <c:v>Madison, Madison</c:v>
                </c:pt>
                <c:pt idx="5">
                  <c:v>Louisa, Louisa</c:v>
                </c:pt>
                <c:pt idx="6">
                  <c:v>Mineral, Louisa</c:v>
                </c:pt>
                <c:pt idx="7">
                  <c:v>Scottsville, Albemarle</c:v>
                </c:pt>
                <c:pt idx="8">
                  <c:v>Scottsville, Fluvanna</c:v>
                </c:pt>
                <c:pt idx="9">
                  <c:v>Remington, Faquier</c:v>
                </c:pt>
                <c:pt idx="10">
                  <c:v>Damascus, Washington</c:v>
                </c:pt>
                <c:pt idx="11">
                  <c:v>Middleburg, Loudon</c:v>
                </c:pt>
                <c:pt idx="12">
                  <c:v>Round Hill, Loudon</c:v>
                </c:pt>
                <c:pt idx="13">
                  <c:v>Hamilton, Loudon</c:v>
                </c:pt>
              </c:strCache>
            </c:strRef>
          </c:cat>
          <c:val>
            <c:numRef>
              <c:f>'Tax Calculator'!$N$67:$N$80</c:f>
              <c:numCache>
                <c:formatCode>"$"#,##0.00</c:formatCode>
                <c:ptCount val="14"/>
                <c:pt idx="0">
                  <c:v>0.52</c:v>
                </c:pt>
                <c:pt idx="1">
                  <c:v>0.57999999999999996</c:v>
                </c:pt>
                <c:pt idx="2">
                  <c:v>0.61</c:v>
                </c:pt>
                <c:pt idx="3">
                  <c:v>0.67</c:v>
                </c:pt>
                <c:pt idx="4">
                  <c:v>0.71</c:v>
                </c:pt>
                <c:pt idx="5">
                  <c:v>0.72</c:v>
                </c:pt>
                <c:pt idx="6">
                  <c:v>0.72</c:v>
                </c:pt>
                <c:pt idx="7">
                  <c:v>0.85</c:v>
                </c:pt>
                <c:pt idx="8">
                  <c:v>0.92500000000000004</c:v>
                </c:pt>
                <c:pt idx="9">
                  <c:v>0.99399999999999999</c:v>
                </c:pt>
                <c:pt idx="10">
                  <c:v>0.63</c:v>
                </c:pt>
                <c:pt idx="11">
                  <c:v>1.0449999999999999</c:v>
                </c:pt>
                <c:pt idx="12">
                  <c:v>1.0449999999999999</c:v>
                </c:pt>
                <c:pt idx="13">
                  <c:v>1.0449999999999999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FC-4DAF-BAF2-6D42454FE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9610240"/>
        <c:axId val="1639613984"/>
      </c:barChart>
      <c:catAx>
        <c:axId val="16396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13984"/>
        <c:crosses val="autoZero"/>
        <c:auto val="1"/>
        <c:lblAlgn val="ctr"/>
        <c:lblOffset val="100"/>
        <c:noMultiLvlLbl val="0"/>
      </c:catAx>
      <c:valAx>
        <c:axId val="163961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1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54138300410708"/>
          <c:y val="2.8370284772423916E-2"/>
          <c:w val="0.52554805891043122"/>
          <c:h val="0.9273322404665287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F0-45C5-98F0-2714E40D4C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F0-45C5-98F0-2714E40D4C7A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F0-45C5-98F0-2714E40D4C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F0-45C5-98F0-2714E40D4C7A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AF0-45C5-98F0-2714E40D4C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AF0-45C5-98F0-2714E40D4C7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AF0-45C5-98F0-2714E40D4C7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AF0-45C5-98F0-2714E40D4C7A}"/>
              </c:ext>
            </c:extLst>
          </c:dPt>
          <c:dPt>
            <c:idx val="8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AF0-45C5-98F0-2714E40D4C7A}"/>
              </c:ext>
            </c:extLst>
          </c:dPt>
          <c:dLbls>
            <c:dLbl>
              <c:idx val="0"/>
              <c:layout>
                <c:manualLayout>
                  <c:x val="-3.4589103086252147E-2"/>
                  <c:y val="-1.0026917703009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F0-45C5-98F0-2714E40D4C7A}"/>
                </c:ext>
              </c:extLst>
            </c:dLbl>
            <c:dLbl>
              <c:idx val="1"/>
              <c:layout>
                <c:manualLayout>
                  <c:x val="-2.4918363652819343E-2"/>
                  <c:y val="-1.2272829937413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F0-45C5-98F0-2714E40D4C7A}"/>
                </c:ext>
              </c:extLst>
            </c:dLbl>
            <c:dLbl>
              <c:idx val="2"/>
              <c:layout>
                <c:manualLayout>
                  <c:x val="1.016381572993031E-4"/>
                  <c:y val="-1.4245702993995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F0-45C5-98F0-2714E40D4C7A}"/>
                </c:ext>
              </c:extLst>
            </c:dLbl>
            <c:dLbl>
              <c:idx val="3"/>
              <c:layout>
                <c:manualLayout>
                  <c:x val="-2.1839532989410805E-2"/>
                  <c:y val="7.3852575465877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F0-45C5-98F0-2714E40D4C7A}"/>
                </c:ext>
              </c:extLst>
            </c:dLbl>
            <c:dLbl>
              <c:idx val="4"/>
              <c:layout>
                <c:manualLayout>
                  <c:x val="-1.6659697710200018E-2"/>
                  <c:y val="-3.6089081659491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AF0-45C5-98F0-2714E40D4C7A}"/>
                </c:ext>
              </c:extLst>
            </c:dLbl>
            <c:dLbl>
              <c:idx val="6"/>
              <c:layout>
                <c:manualLayout>
                  <c:x val="2.0300479681421241E-4"/>
                  <c:y val="1.467738355624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AF0-45C5-98F0-2714E40D4C7A}"/>
                </c:ext>
              </c:extLst>
            </c:dLbl>
            <c:dLbl>
              <c:idx val="8"/>
              <c:layout>
                <c:manualLayout>
                  <c:x val="1.5186804235677438E-2"/>
                  <c:y val="2.9198325685628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AF0-45C5-98F0-2714E40D4C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'Data Set'!$B$15:$B$23</c:f>
              <c:strCache>
                <c:ptCount val="9"/>
                <c:pt idx="0">
                  <c:v>Cig Tax</c:v>
                </c:pt>
                <c:pt idx="1">
                  <c:v>BPOL</c:v>
                </c:pt>
                <c:pt idx="2">
                  <c:v>Bank Tax</c:v>
                </c:pt>
                <c:pt idx="3">
                  <c:v>Meals Tax</c:v>
                </c:pt>
                <c:pt idx="4">
                  <c:v>Other Town</c:v>
                </c:pt>
                <c:pt idx="5">
                  <c:v>County</c:v>
                </c:pt>
                <c:pt idx="6">
                  <c:v>State</c:v>
                </c:pt>
                <c:pt idx="7">
                  <c:v>Federal</c:v>
                </c:pt>
                <c:pt idx="8">
                  <c:v>$0.12 RE Tax</c:v>
                </c:pt>
              </c:strCache>
            </c:strRef>
          </c:cat>
          <c:val>
            <c:numRef>
              <c:f>'Data Set'!$D$15:$D$23</c:f>
              <c:numCache>
                <c:formatCode>0.00%</c:formatCode>
                <c:ptCount val="9"/>
                <c:pt idx="0">
                  <c:v>0.11173434072253019</c:v>
                </c:pt>
                <c:pt idx="1">
                  <c:v>0.11609709551330052</c:v>
                </c:pt>
                <c:pt idx="2">
                  <c:v>8.3249341922659453E-2</c:v>
                </c:pt>
                <c:pt idx="3">
                  <c:v>0.2254633660280132</c:v>
                </c:pt>
                <c:pt idx="4">
                  <c:v>0.16772492568430292</c:v>
                </c:pt>
                <c:pt idx="5">
                  <c:v>1.2607452011884767E-2</c:v>
                </c:pt>
                <c:pt idx="6">
                  <c:v>0.12090310488305869</c:v>
                </c:pt>
                <c:pt idx="7">
                  <c:v>2.7809525679544266E-2</c:v>
                </c:pt>
                <c:pt idx="8">
                  <c:v>0.12681874956262515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AF0-45C5-98F0-2714E40D4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4500322372662798E-2"/>
          <c:y val="0.12683525480816604"/>
          <c:w val="0.13692096031516371"/>
          <c:h val="0.707649171839868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Tax Distribution</a:t>
            </a:r>
          </a:p>
          <a:p>
            <a:pPr>
              <a:defRPr/>
            </a:pPr>
            <a:r>
              <a:rPr lang="en-US"/>
              <a:t>(w/ $0.12 Real Estate Tax)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965-46F3-B35F-E678EFC5F36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965-46F3-B35F-E678EFC5F36E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965-46F3-B35F-E678EFC5F36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965-46F3-B35F-E678EFC5F36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965-46F3-B35F-E678EFC5F36E}"/>
              </c:ext>
            </c:extLst>
          </c:dPt>
          <c:cat>
            <c:strRef>
              <c:f>('Data Set'!$B$15:$B$18,'Data Set'!$B$23)</c:f>
              <c:strCache>
                <c:ptCount val="5"/>
                <c:pt idx="0">
                  <c:v>Cig Tax</c:v>
                </c:pt>
                <c:pt idx="1">
                  <c:v>BPOL</c:v>
                </c:pt>
                <c:pt idx="2">
                  <c:v>Bank Tax</c:v>
                </c:pt>
                <c:pt idx="3">
                  <c:v>Meals Tax</c:v>
                </c:pt>
                <c:pt idx="4">
                  <c:v>$0.12 RE Tax</c:v>
                </c:pt>
              </c:strCache>
            </c:strRef>
          </c:cat>
          <c:val>
            <c:numRef>
              <c:f>('Data Set'!$D$15:$D$18,'Data Set'!$D$23)</c:f>
              <c:numCache>
                <c:formatCode>0.00%</c:formatCode>
                <c:ptCount val="5"/>
                <c:pt idx="0">
                  <c:v>0.11173434072253019</c:v>
                </c:pt>
                <c:pt idx="1">
                  <c:v>0.11609709551330052</c:v>
                </c:pt>
                <c:pt idx="2">
                  <c:v>8.3249341922659453E-2</c:v>
                </c:pt>
                <c:pt idx="3">
                  <c:v>0.2254633660280132</c:v>
                </c:pt>
                <c:pt idx="4">
                  <c:v>0.12681874956262515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65-46F3-B35F-E678EFC5F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8382912"/>
        <c:axId val="1398278496"/>
      </c:barChart>
      <c:catAx>
        <c:axId val="139838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278496"/>
        <c:crosses val="autoZero"/>
        <c:auto val="1"/>
        <c:lblAlgn val="ctr"/>
        <c:lblOffset val="100"/>
        <c:noMultiLvlLbl val="0"/>
      </c:catAx>
      <c:valAx>
        <c:axId val="139827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38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92537697493698"/>
          <c:y val="3.4770294438044753E-2"/>
          <c:w val="0.51850517214759917"/>
          <c:h val="0.9165945981451354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8-49CA-AD2E-8359EFC4CF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8-49CA-AD2E-8359EFC4CF0B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B8-49CA-AD2E-8359EFC4CF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B8-49CA-AD2E-8359EFC4CF0B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B8-49CA-AD2E-8359EFC4CF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EB8-49CA-AD2E-8359EFC4CF0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EB8-49CA-AD2E-8359EFC4CF0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EB8-49CA-AD2E-8359EFC4CF0B}"/>
              </c:ext>
            </c:extLst>
          </c:dPt>
          <c:dPt>
            <c:idx val="8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EB8-49CA-AD2E-8359EFC4CF0B}"/>
              </c:ext>
            </c:extLst>
          </c:dPt>
          <c:dLbls>
            <c:dLbl>
              <c:idx val="0"/>
              <c:layout>
                <c:manualLayout>
                  <c:x val="-2.0572124546075578E-2"/>
                  <c:y val="1.8743466820459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B8-49CA-AD2E-8359EFC4CF0B}"/>
                </c:ext>
              </c:extLst>
            </c:dLbl>
            <c:dLbl>
              <c:idx val="1"/>
              <c:layout>
                <c:manualLayout>
                  <c:x val="5.1095710638909865E-3"/>
                  <c:y val="3.096146254628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B8-49CA-AD2E-8359EFC4CF0B}"/>
                </c:ext>
              </c:extLst>
            </c:dLbl>
            <c:dLbl>
              <c:idx val="2"/>
              <c:layout>
                <c:manualLayout>
                  <c:x val="-1.8425736166540825E-3"/>
                  <c:y val="1.166472471727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B8-49CA-AD2E-8359EFC4CF0B}"/>
                </c:ext>
              </c:extLst>
            </c:dLbl>
            <c:dLbl>
              <c:idx val="3"/>
              <c:layout>
                <c:manualLayout>
                  <c:x val="2.065311185416975E-3"/>
                  <c:y val="8.978711225972990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B8-49CA-AD2E-8359EFC4CF0B}"/>
                </c:ext>
              </c:extLst>
            </c:dLbl>
            <c:dLbl>
              <c:idx val="4"/>
              <c:layout>
                <c:manualLayout>
                  <c:x val="-5.4489806924819329E-3"/>
                  <c:y val="-1.3917979527235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B8-49CA-AD2E-8359EFC4CF0B}"/>
                </c:ext>
              </c:extLst>
            </c:dLbl>
            <c:dLbl>
              <c:idx val="6"/>
              <c:layout>
                <c:manualLayout>
                  <c:x val="2.4775284938697733E-3"/>
                  <c:y val="-2.1706767234022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EB8-49CA-AD2E-8359EFC4CF0B}"/>
                </c:ext>
              </c:extLst>
            </c:dLbl>
            <c:dLbl>
              <c:idx val="7"/>
              <c:layout>
                <c:manualLayout>
                  <c:x val="4.5666594757847049E-3"/>
                  <c:y val="-1.0348860387663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EB8-49CA-AD2E-8359EFC4CF0B}"/>
                </c:ext>
              </c:extLst>
            </c:dLbl>
            <c:dLbl>
              <c:idx val="8"/>
              <c:layout>
                <c:manualLayout>
                  <c:x val="1.9968629777442203E-2"/>
                  <c:y val="-1.3070050450151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EB8-49CA-AD2E-8359EFC4CF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('Data Set'!$B$15:$B$22,'Data Set'!$B$24)</c:f>
              <c:strCache>
                <c:ptCount val="9"/>
                <c:pt idx="0">
                  <c:v>Cig Tax</c:v>
                </c:pt>
                <c:pt idx="1">
                  <c:v>BPOL</c:v>
                </c:pt>
                <c:pt idx="2">
                  <c:v>Bank Tax</c:v>
                </c:pt>
                <c:pt idx="3">
                  <c:v>Meals Tax</c:v>
                </c:pt>
                <c:pt idx="4">
                  <c:v>Other Town</c:v>
                </c:pt>
                <c:pt idx="5">
                  <c:v>County</c:v>
                </c:pt>
                <c:pt idx="6">
                  <c:v>State</c:v>
                </c:pt>
                <c:pt idx="7">
                  <c:v>Federal</c:v>
                </c:pt>
                <c:pt idx="8">
                  <c:v>$0.18 RE Tax</c:v>
                </c:pt>
              </c:strCache>
            </c:strRef>
          </c:cat>
          <c:val>
            <c:numRef>
              <c:f>('Data Set'!$E$15:$E$22,'Data Set'!$E$24)</c:f>
              <c:numCache>
                <c:formatCode>0.00%</c:formatCode>
                <c:ptCount val="9"/>
                <c:pt idx="0">
                  <c:v>0.10486770991438413</c:v>
                </c:pt>
                <c:pt idx="1">
                  <c:v>0.10896235173056697</c:v>
                </c:pt>
                <c:pt idx="2">
                  <c:v>7.8133255925216832E-2</c:v>
                </c:pt>
                <c:pt idx="3">
                  <c:v>0.21160752112603406</c:v>
                </c:pt>
                <c:pt idx="4">
                  <c:v>0.15741739503123472</c:v>
                </c:pt>
                <c:pt idx="5">
                  <c:v>1.1832661398388313E-2</c:v>
                </c:pt>
                <c:pt idx="6">
                  <c:v>0.11347300792788756</c:v>
                </c:pt>
                <c:pt idx="7">
                  <c:v>2.6100492050704117E-2</c:v>
                </c:pt>
                <c:pt idx="8">
                  <c:v>0.18048007907490252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EB8-49CA-AD2E-8359EFC4C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1764705882352941E-2"/>
          <c:y val="0.16089646903101359"/>
          <c:w val="0.13880026761360711"/>
          <c:h val="0.704821952693330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Tax Distribution</a:t>
            </a:r>
          </a:p>
          <a:p>
            <a:pPr>
              <a:defRPr/>
            </a:pPr>
            <a:r>
              <a:rPr lang="en-US"/>
              <a:t>(w/ $0.18 Real Estate Tax)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84D-4ECD-8B28-5749C29E7CA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84D-4ECD-8B28-5749C29E7CAE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84D-4ECD-8B28-5749C29E7CA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84D-4ECD-8B28-5749C29E7CA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84D-4ECD-8B28-5749C29E7CAE}"/>
              </c:ext>
            </c:extLst>
          </c:dPt>
          <c:cat>
            <c:strRef>
              <c:f>('Data Set'!$B$15:$B$18,'Data Set'!$B$24)</c:f>
              <c:strCache>
                <c:ptCount val="5"/>
                <c:pt idx="0">
                  <c:v>Cig Tax</c:v>
                </c:pt>
                <c:pt idx="1">
                  <c:v>BPOL</c:v>
                </c:pt>
                <c:pt idx="2">
                  <c:v>Bank Tax</c:v>
                </c:pt>
                <c:pt idx="3">
                  <c:v>Meals Tax</c:v>
                </c:pt>
                <c:pt idx="4">
                  <c:v>$0.18 RE Tax</c:v>
                </c:pt>
              </c:strCache>
            </c:strRef>
          </c:cat>
          <c:val>
            <c:numRef>
              <c:f>('Data Set'!$E$15:$E$18,'Data Set'!$E$24)</c:f>
              <c:numCache>
                <c:formatCode>0.00%</c:formatCode>
                <c:ptCount val="5"/>
                <c:pt idx="0">
                  <c:v>0.10486770991438413</c:v>
                </c:pt>
                <c:pt idx="1">
                  <c:v>0.10896235173056697</c:v>
                </c:pt>
                <c:pt idx="2">
                  <c:v>7.8133255925216832E-2</c:v>
                </c:pt>
                <c:pt idx="3">
                  <c:v>0.21160752112603406</c:v>
                </c:pt>
                <c:pt idx="4">
                  <c:v>0.18048007907490252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84D-4ECD-8B28-5749C29E7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8383744"/>
        <c:axId val="1398384992"/>
      </c:barChart>
      <c:catAx>
        <c:axId val="139838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384992"/>
        <c:crosses val="autoZero"/>
        <c:auto val="1"/>
        <c:lblAlgn val="ctr"/>
        <c:lblOffset val="100"/>
        <c:noMultiLvlLbl val="0"/>
      </c:catAx>
      <c:valAx>
        <c:axId val="139838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38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Sheet1!$D$19</c:f>
              <c:strCache>
                <c:ptCount val="1"/>
                <c:pt idx="0">
                  <c:v>Meals Tax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Sheet1!$B$20:$B$30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Sheet1!$D$20:$D$30</c:f>
              <c:numCache>
                <c:formatCode>0.00%</c:formatCode>
                <c:ptCount val="11"/>
                <c:pt idx="0">
                  <c:v>0.24933303413369237</c:v>
                </c:pt>
                <c:pt idx="1">
                  <c:v>5.2793857385418939E-2</c:v>
                </c:pt>
                <c:pt idx="2">
                  <c:v>0.27164430016521263</c:v>
                </c:pt>
                <c:pt idx="3">
                  <c:v>6.6219773658642497E-2</c:v>
                </c:pt>
                <c:pt idx="4">
                  <c:v>8.3389869299744152E-2</c:v>
                </c:pt>
                <c:pt idx="5">
                  <c:v>0</c:v>
                </c:pt>
                <c:pt idx="6">
                  <c:v>0.14621871599564745</c:v>
                </c:pt>
                <c:pt idx="7">
                  <c:v>0.2369417375391332</c:v>
                </c:pt>
                <c:pt idx="8">
                  <c:v>0.22878961246744561</c:v>
                </c:pt>
                <c:pt idx="9">
                  <c:v>0.21018338500341549</c:v>
                </c:pt>
                <c:pt idx="10">
                  <c:v>0.29615366660827253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7-4B60-9D51-632A9C9536A4}"/>
            </c:ext>
          </c:extLst>
        </c:ser>
        <c:ser>
          <c:idx val="1"/>
          <c:order val="1"/>
          <c:tx>
            <c:strRef>
              <c:f>Sheet1!$E$19</c:f>
              <c:strCache>
                <c:ptCount val="1"/>
                <c:pt idx="0">
                  <c:v>RE Tax 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Sheet1!$B$20:$B$30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Sheet1!$E$20:$E$30</c:f>
              <c:numCache>
                <c:formatCode>0.00%</c:formatCode>
                <c:ptCount val="11"/>
                <c:pt idx="0">
                  <c:v>0.15957314184556312</c:v>
                </c:pt>
                <c:pt idx="1">
                  <c:v>0.10871620836768796</c:v>
                </c:pt>
                <c:pt idx="2">
                  <c:v>0</c:v>
                </c:pt>
                <c:pt idx="3">
                  <c:v>0.29777512416207563</c:v>
                </c:pt>
                <c:pt idx="4">
                  <c:v>0.18391217989063355</c:v>
                </c:pt>
                <c:pt idx="5">
                  <c:v>0.20172390297083673</c:v>
                </c:pt>
                <c:pt idx="6">
                  <c:v>0.17554747007616975</c:v>
                </c:pt>
                <c:pt idx="7">
                  <c:v>0.12607683603494271</c:v>
                </c:pt>
                <c:pt idx="8">
                  <c:v>0.15323590212061547</c:v>
                </c:pt>
                <c:pt idx="9">
                  <c:v>7.3564184751195416E-2</c:v>
                </c:pt>
                <c:pt idx="10">
                  <c:v>0.16829509353687289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27-4B60-9D51-632A9C9536A4}"/>
            </c:ext>
          </c:extLst>
        </c:ser>
        <c:ser>
          <c:idx val="2"/>
          <c:order val="2"/>
          <c:tx>
            <c:strRef>
              <c:f>Sheet1!$F$19</c:f>
              <c:strCache>
                <c:ptCount val="1"/>
                <c:pt idx="0">
                  <c:v>PP Tax %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Sheet1!$B$20:$B$30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Sheet1!$F$20:$F$30</c:f>
              <c:numCache>
                <c:formatCode>0.00%</c:formatCode>
                <c:ptCount val="11"/>
                <c:pt idx="0">
                  <c:v>0</c:v>
                </c:pt>
                <c:pt idx="1">
                  <c:v>1.9944346123380488E-2</c:v>
                </c:pt>
                <c:pt idx="2">
                  <c:v>0</c:v>
                </c:pt>
                <c:pt idx="3">
                  <c:v>0.29777512416207563</c:v>
                </c:pt>
                <c:pt idx="4">
                  <c:v>8.6479593921906808E-2</c:v>
                </c:pt>
                <c:pt idx="5">
                  <c:v>3.7854698525180946E-2</c:v>
                </c:pt>
                <c:pt idx="6">
                  <c:v>1.9127448313384112E-2</c:v>
                </c:pt>
                <c:pt idx="7">
                  <c:v>0</c:v>
                </c:pt>
                <c:pt idx="8">
                  <c:v>0.12590808995789105</c:v>
                </c:pt>
                <c:pt idx="9">
                  <c:v>4.082812253691346E-2</c:v>
                </c:pt>
                <c:pt idx="10">
                  <c:v>0.16829509353687289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27-4B60-9D51-632A9C9536A4}"/>
            </c:ext>
          </c:extLst>
        </c:ser>
        <c:ser>
          <c:idx val="3"/>
          <c:order val="3"/>
          <c:tx>
            <c:strRef>
              <c:f>Sheet1!$G$19</c:f>
              <c:strCache>
                <c:ptCount val="1"/>
                <c:pt idx="0">
                  <c:v>BPOL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Sheet1!$B$20:$B$30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Sheet1!$G$20:$G$30</c:f>
              <c:numCache>
                <c:formatCode>0.00%</c:formatCode>
                <c:ptCount val="11"/>
                <c:pt idx="0">
                  <c:v>9.9733213653476951E-3</c:v>
                </c:pt>
                <c:pt idx="1">
                  <c:v>4.1061889077548062E-2</c:v>
                </c:pt>
                <c:pt idx="2">
                  <c:v>0.11593866844439292</c:v>
                </c:pt>
                <c:pt idx="3">
                  <c:v>2.1711401199554916E-2</c:v>
                </c:pt>
                <c:pt idx="4">
                  <c:v>3.6782435978126714E-2</c:v>
                </c:pt>
                <c:pt idx="5">
                  <c:v>1.9495169740468186E-2</c:v>
                </c:pt>
                <c:pt idx="6">
                  <c:v>4.6968511969532098E-2</c:v>
                </c:pt>
                <c:pt idx="7">
                  <c:v>9.7389012044614712E-2</c:v>
                </c:pt>
                <c:pt idx="8">
                  <c:v>8.2891214627963505E-2</c:v>
                </c:pt>
                <c:pt idx="9">
                  <c:v>5.1232200094582521E-2</c:v>
                </c:pt>
                <c:pt idx="10">
                  <c:v>0.12673369109365534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7-4B60-9D51-632A9C9536A4}"/>
            </c:ext>
          </c:extLst>
        </c:ser>
        <c:ser>
          <c:idx val="4"/>
          <c:order val="4"/>
          <c:tx>
            <c:strRef>
              <c:f>Sheet1!$H$19</c:f>
              <c:strCache>
                <c:ptCount val="1"/>
                <c:pt idx="0">
                  <c:v>Bank Tax %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val>
            <c:numRef>
              <c:f>Sheet1!$H$20:$H$30</c:f>
              <c:numCache>
                <c:formatCode>0.00%</c:formatCode>
                <c:ptCount val="11"/>
                <c:pt idx="0">
                  <c:v>0</c:v>
                </c:pt>
                <c:pt idx="1">
                  <c:v>7.5329959031048485E-2</c:v>
                </c:pt>
                <c:pt idx="2">
                  <c:v>8.6954001333294687E-2</c:v>
                </c:pt>
                <c:pt idx="3">
                  <c:v>0</c:v>
                </c:pt>
                <c:pt idx="4">
                  <c:v>4.4956310639932648E-2</c:v>
                </c:pt>
                <c:pt idx="5">
                  <c:v>0</c:v>
                </c:pt>
                <c:pt idx="6">
                  <c:v>1.7214703482045703E-2</c:v>
                </c:pt>
                <c:pt idx="7">
                  <c:v>4.0101357900723701E-2</c:v>
                </c:pt>
                <c:pt idx="8">
                  <c:v>7.0850976764112186E-2</c:v>
                </c:pt>
                <c:pt idx="9">
                  <c:v>2.6272923125426934E-3</c:v>
                </c:pt>
                <c:pt idx="10">
                  <c:v>6.6007130777945483E-2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27-4B60-9D51-632A9C9536A4}"/>
            </c:ext>
          </c:extLst>
        </c:ser>
        <c:ser>
          <c:idx val="5"/>
          <c:order val="5"/>
          <c:tx>
            <c:strRef>
              <c:f>Sheet1!$I$19</c:f>
              <c:strCache>
                <c:ptCount val="1"/>
                <c:pt idx="0">
                  <c:v>Cig Tax %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Sheet1!$I$20:$I$30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8.6954001333294687E-2</c:v>
                </c:pt>
                <c:pt idx="3">
                  <c:v>0</c:v>
                </c:pt>
                <c:pt idx="4">
                  <c:v>0</c:v>
                </c:pt>
                <c:pt idx="5">
                  <c:v>4.2118471999930289E-2</c:v>
                </c:pt>
                <c:pt idx="6">
                  <c:v>3.5704570184983679E-2</c:v>
                </c:pt>
                <c:pt idx="7">
                  <c:v>5.9579160309646646E-3</c:v>
                </c:pt>
                <c:pt idx="8">
                  <c:v>0</c:v>
                </c:pt>
                <c:pt idx="9">
                  <c:v>1.5763753875256161E-2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27-4B60-9D51-632A9C9536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5075008"/>
        <c:axId val="1535078752"/>
      </c:barChart>
      <c:catAx>
        <c:axId val="15350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5078752"/>
        <c:crosses val="autoZero"/>
        <c:auto val="1"/>
        <c:lblAlgn val="ctr"/>
        <c:lblOffset val="100"/>
        <c:noMultiLvlLbl val="0"/>
      </c:catAx>
      <c:valAx>
        <c:axId val="153507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507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80" dirty="0"/>
              <a:t>Current Tax Distribution</a:t>
            </a:r>
          </a:p>
          <a:p>
            <a:pPr>
              <a:defRPr/>
            </a:pPr>
            <a:r>
              <a:rPr lang="en-US" sz="1680" dirty="0"/>
              <a:t>FY2015-2020</a:t>
            </a:r>
            <a:r>
              <a:rPr lang="en-US" sz="1680" baseline="0" dirty="0"/>
              <a:t> Average</a:t>
            </a:r>
            <a:endParaRPr lang="en-US" sz="168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3B-4A08-A748-022DD342DB3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3B-4A08-A748-022DD342DB3B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3B-4A08-A748-022DD342DB3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3B-4A08-A748-022DD342DB3B}"/>
              </c:ext>
            </c:extLst>
          </c:dPt>
          <c:cat>
            <c:strRef>
              <c:f>'Data Set'!$B$15:$B$18</c:f>
              <c:strCache>
                <c:ptCount val="4"/>
                <c:pt idx="0">
                  <c:v>Cig Tax</c:v>
                </c:pt>
                <c:pt idx="1">
                  <c:v>BPOL</c:v>
                </c:pt>
                <c:pt idx="2">
                  <c:v>Bank Tax</c:v>
                </c:pt>
                <c:pt idx="3">
                  <c:v>Meals Tax</c:v>
                </c:pt>
              </c:strCache>
            </c:strRef>
          </c:cat>
          <c:val>
            <c:numRef>
              <c:f>'Data Set'!$C$15:$C$18</c:f>
              <c:numCache>
                <c:formatCode>0.00%</c:formatCode>
                <c:ptCount val="4"/>
                <c:pt idx="0">
                  <c:v>0.12796236825580332</c:v>
                </c:pt>
                <c:pt idx="1">
                  <c:v>0.13295875908369276</c:v>
                </c:pt>
                <c:pt idx="2">
                  <c:v>9.5340276581706268E-2</c:v>
                </c:pt>
                <c:pt idx="3">
                  <c:v>0.25820912429702197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3B-4A08-A748-022DD342DB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8735616"/>
        <c:axId val="1478755168"/>
      </c:barChart>
      <c:catAx>
        <c:axId val="147873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755168"/>
        <c:crosses val="autoZero"/>
        <c:auto val="1"/>
        <c:lblAlgn val="ctr"/>
        <c:lblOffset val="100"/>
        <c:noMultiLvlLbl val="0"/>
      </c:catAx>
      <c:valAx>
        <c:axId val="1478755168"/>
        <c:scaling>
          <c:orientation val="minMax"/>
          <c:max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73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Option 1</a:t>
            </a:r>
          </a:p>
          <a:p>
            <a:pPr>
              <a:defRPr/>
            </a:pPr>
            <a:r>
              <a:rPr lang="en-US" dirty="0"/>
              <a:t>($0.12 Real Estate Tax)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D7B-4757-84F2-2624A90E4B2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D7B-4757-84F2-2624A90E4B2F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D7B-4757-84F2-2624A90E4B2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D7B-4757-84F2-2624A90E4B2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D7B-4757-84F2-2624A90E4B2F}"/>
              </c:ext>
            </c:extLst>
          </c:dPt>
          <c:cat>
            <c:strRef>
              <c:f>('Data Set'!$B$15:$B$18,'Data Set'!$B$23)</c:f>
              <c:strCache>
                <c:ptCount val="5"/>
                <c:pt idx="0">
                  <c:v>Cig Tax</c:v>
                </c:pt>
                <c:pt idx="1">
                  <c:v>BPOL</c:v>
                </c:pt>
                <c:pt idx="2">
                  <c:v>Bank Tax</c:v>
                </c:pt>
                <c:pt idx="3">
                  <c:v>Meals Tax</c:v>
                </c:pt>
                <c:pt idx="4">
                  <c:v>$0.12 RE Tax</c:v>
                </c:pt>
              </c:strCache>
            </c:strRef>
          </c:cat>
          <c:val>
            <c:numRef>
              <c:f>('Data Set'!$D$15:$D$18,'Data Set'!$D$23)</c:f>
              <c:numCache>
                <c:formatCode>0.00%</c:formatCode>
                <c:ptCount val="5"/>
                <c:pt idx="0">
                  <c:v>0.11173434072253019</c:v>
                </c:pt>
                <c:pt idx="1">
                  <c:v>0.11609709551330052</c:v>
                </c:pt>
                <c:pt idx="2">
                  <c:v>8.3249341922659453E-2</c:v>
                </c:pt>
                <c:pt idx="3">
                  <c:v>0.2254633660280132</c:v>
                </c:pt>
                <c:pt idx="4">
                  <c:v>0.12681874956262515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D7B-4757-84F2-2624A90E4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8382912"/>
        <c:axId val="1398278496"/>
      </c:barChart>
      <c:catAx>
        <c:axId val="139838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278496"/>
        <c:crosses val="autoZero"/>
        <c:auto val="1"/>
        <c:lblAlgn val="ctr"/>
        <c:lblOffset val="100"/>
        <c:noMultiLvlLbl val="0"/>
      </c:catAx>
      <c:valAx>
        <c:axId val="139827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38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Option 2</a:t>
            </a:r>
          </a:p>
          <a:p>
            <a:pPr>
              <a:defRPr/>
            </a:pPr>
            <a:r>
              <a:rPr lang="en-US" dirty="0"/>
              <a:t>($0.18 Real Estate Tax)</a:t>
            </a:r>
          </a:p>
        </c:rich>
      </c:tx>
      <c:layout>
        <c:manualLayout>
          <c:xMode val="edge"/>
          <c:yMode val="edge"/>
          <c:x val="0.16935400262467193"/>
          <c:y val="2.12992580982043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986834157085057"/>
          <c:y val="0.12471772193868866"/>
          <c:w val="0.75429822995439444"/>
          <c:h val="0.776083247563289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D0-47BC-9687-92321FB451B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3D0-47BC-9687-92321FB451B5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3D0-47BC-9687-92321FB451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3D0-47BC-9687-92321FB451B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3D0-47BC-9687-92321FB451B5}"/>
              </c:ext>
            </c:extLst>
          </c:dPt>
          <c:cat>
            <c:strRef>
              <c:f>('Data Set'!$B$15:$B$18,'Data Set'!$B$24)</c:f>
              <c:strCache>
                <c:ptCount val="5"/>
                <c:pt idx="0">
                  <c:v>Cig Tax</c:v>
                </c:pt>
                <c:pt idx="1">
                  <c:v>BPOL</c:v>
                </c:pt>
                <c:pt idx="2">
                  <c:v>Bank Tax</c:v>
                </c:pt>
                <c:pt idx="3">
                  <c:v>Meals Tax</c:v>
                </c:pt>
                <c:pt idx="4">
                  <c:v>$0.18 RE Tax</c:v>
                </c:pt>
              </c:strCache>
            </c:strRef>
          </c:cat>
          <c:val>
            <c:numRef>
              <c:f>('Data Set'!$E$15:$E$18,'Data Set'!$E$24)</c:f>
              <c:numCache>
                <c:formatCode>0.00%</c:formatCode>
                <c:ptCount val="5"/>
                <c:pt idx="0">
                  <c:v>0.10486770991438413</c:v>
                </c:pt>
                <c:pt idx="1">
                  <c:v>0.10896235173056697</c:v>
                </c:pt>
                <c:pt idx="2">
                  <c:v>7.8133255925216832E-2</c:v>
                </c:pt>
                <c:pt idx="3">
                  <c:v>0.21160752112603406</c:v>
                </c:pt>
                <c:pt idx="4">
                  <c:v>0.18048007907490252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3D0-47BC-9687-92321FB451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8383744"/>
        <c:axId val="1398384992"/>
      </c:barChart>
      <c:catAx>
        <c:axId val="139838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384992"/>
        <c:crosses val="autoZero"/>
        <c:auto val="1"/>
        <c:lblAlgn val="ctr"/>
        <c:lblOffset val="100"/>
        <c:noMultiLvlLbl val="0"/>
      </c:catAx>
      <c:valAx>
        <c:axId val="139838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38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Sheet4!$C$15</c:f>
              <c:strCache>
                <c:ptCount val="1"/>
                <c:pt idx="0">
                  <c:v>Meals Tax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Sheet4!$A$16:$A$26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Sheet4!$C$16:$C$26</c:f>
              <c:numCache>
                <c:formatCode>0.00%</c:formatCode>
                <c:ptCount val="11"/>
                <c:pt idx="0">
                  <c:v>0.24929999999999999</c:v>
                </c:pt>
                <c:pt idx="1">
                  <c:v>5.2499999999999998E-2</c:v>
                </c:pt>
                <c:pt idx="2">
                  <c:v>0.26816608996539792</c:v>
                </c:pt>
                <c:pt idx="3">
                  <c:v>6.6199999999999995E-2</c:v>
                </c:pt>
                <c:pt idx="4">
                  <c:v>8.3400000000000002E-2</c:v>
                </c:pt>
                <c:pt idx="5">
                  <c:v>0</c:v>
                </c:pt>
                <c:pt idx="6">
                  <c:v>0.1462</c:v>
                </c:pt>
                <c:pt idx="7">
                  <c:v>0.2369</c:v>
                </c:pt>
                <c:pt idx="8">
                  <c:v>0.2288</c:v>
                </c:pt>
                <c:pt idx="9">
                  <c:v>0.2102</c:v>
                </c:pt>
                <c:pt idx="10">
                  <c:v>0.29620000000000002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1D-458D-8CB7-A601DDC9816F}"/>
            </c:ext>
          </c:extLst>
        </c:ser>
        <c:ser>
          <c:idx val="1"/>
          <c:order val="1"/>
          <c:tx>
            <c:strRef>
              <c:f>Sheet4!$D$15</c:f>
              <c:strCache>
                <c:ptCount val="1"/>
                <c:pt idx="0">
                  <c:v>RE Tax 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Sheet4!$A$16:$A$26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Sheet4!$D$16:$D$26</c:f>
              <c:numCache>
                <c:formatCode>0.00%</c:formatCode>
                <c:ptCount val="11"/>
                <c:pt idx="0">
                  <c:v>0.15959999999999999</c:v>
                </c:pt>
                <c:pt idx="1">
                  <c:v>0.1087</c:v>
                </c:pt>
                <c:pt idx="2">
                  <c:v>0</c:v>
                </c:pt>
                <c:pt idx="3">
                  <c:v>0.29780000000000001</c:v>
                </c:pt>
                <c:pt idx="4">
                  <c:v>0.18390000000000001</c:v>
                </c:pt>
                <c:pt idx="5">
                  <c:v>0.20169999999999999</c:v>
                </c:pt>
                <c:pt idx="6">
                  <c:v>0.17549999999999999</c:v>
                </c:pt>
                <c:pt idx="7">
                  <c:v>0.12609999999999999</c:v>
                </c:pt>
                <c:pt idx="8">
                  <c:v>0.1532</c:v>
                </c:pt>
                <c:pt idx="9">
                  <c:v>7.3599999999999999E-2</c:v>
                </c:pt>
                <c:pt idx="10">
                  <c:v>0.16830000000000001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1D-458D-8CB7-A601DDC9816F}"/>
            </c:ext>
          </c:extLst>
        </c:ser>
        <c:ser>
          <c:idx val="2"/>
          <c:order val="2"/>
          <c:tx>
            <c:strRef>
              <c:f>Sheet4!$E$15</c:f>
              <c:strCache>
                <c:ptCount val="1"/>
                <c:pt idx="0">
                  <c:v>PP Tax %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Sheet4!$A$16:$A$26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Sheet4!$E$16:$E$26</c:f>
              <c:numCache>
                <c:formatCode>0.00%</c:formatCode>
                <c:ptCount val="11"/>
                <c:pt idx="0">
                  <c:v>0</c:v>
                </c:pt>
                <c:pt idx="1">
                  <c:v>1.9900000000000001E-2</c:v>
                </c:pt>
                <c:pt idx="2">
                  <c:v>0</c:v>
                </c:pt>
                <c:pt idx="3">
                  <c:v>0.29780000000000001</c:v>
                </c:pt>
                <c:pt idx="4">
                  <c:v>8.6499999999999994E-2</c:v>
                </c:pt>
                <c:pt idx="5">
                  <c:v>3.7900000000000003E-2</c:v>
                </c:pt>
                <c:pt idx="6">
                  <c:v>1.9099999999999999E-2</c:v>
                </c:pt>
                <c:pt idx="7">
                  <c:v>0</c:v>
                </c:pt>
                <c:pt idx="8">
                  <c:v>0.12590000000000001</c:v>
                </c:pt>
                <c:pt idx="9">
                  <c:v>4.0800000000000003E-2</c:v>
                </c:pt>
                <c:pt idx="10">
                  <c:v>0.16830000000000001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1D-458D-8CB7-A601DDC9816F}"/>
            </c:ext>
          </c:extLst>
        </c:ser>
        <c:ser>
          <c:idx val="3"/>
          <c:order val="3"/>
          <c:tx>
            <c:strRef>
              <c:f>Sheet4!$F$15</c:f>
              <c:strCache>
                <c:ptCount val="1"/>
                <c:pt idx="0">
                  <c:v>BPOL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Sheet4!$A$16:$A$26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Sheet4!$F$16:$F$26</c:f>
              <c:numCache>
                <c:formatCode>0.00%</c:formatCode>
                <c:ptCount val="11"/>
                <c:pt idx="0">
                  <c:v>0.1</c:v>
                </c:pt>
                <c:pt idx="1">
                  <c:v>4.1099999999999998E-2</c:v>
                </c:pt>
                <c:pt idx="2">
                  <c:v>0.13840830449826991</c:v>
                </c:pt>
                <c:pt idx="3">
                  <c:v>2.1700000000000001E-2</c:v>
                </c:pt>
                <c:pt idx="4">
                  <c:v>3.6799999999999999E-2</c:v>
                </c:pt>
                <c:pt idx="5">
                  <c:v>1.95E-2</c:v>
                </c:pt>
                <c:pt idx="6">
                  <c:v>4.7E-2</c:v>
                </c:pt>
                <c:pt idx="7">
                  <c:v>9.74E-2</c:v>
                </c:pt>
                <c:pt idx="8">
                  <c:v>8.2900000000000001E-2</c:v>
                </c:pt>
                <c:pt idx="9">
                  <c:v>5.1200000000000002E-2</c:v>
                </c:pt>
                <c:pt idx="10">
                  <c:v>0.12670000000000001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1D-458D-8CB7-A601DDC9816F}"/>
            </c:ext>
          </c:extLst>
        </c:ser>
        <c:ser>
          <c:idx val="4"/>
          <c:order val="4"/>
          <c:tx>
            <c:strRef>
              <c:f>Sheet4!$G$15</c:f>
              <c:strCache>
                <c:ptCount val="1"/>
                <c:pt idx="0">
                  <c:v>Bank Tax %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Sheet4!$A$16:$A$26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Sheet4!$G$16:$G$26</c:f>
              <c:numCache>
                <c:formatCode>0.00%</c:formatCode>
                <c:ptCount val="11"/>
                <c:pt idx="0">
                  <c:v>0</c:v>
                </c:pt>
                <c:pt idx="1">
                  <c:v>7.5300000000000006E-2</c:v>
                </c:pt>
                <c:pt idx="2">
                  <c:v>9.6885813148788927E-2</c:v>
                </c:pt>
                <c:pt idx="3">
                  <c:v>0</c:v>
                </c:pt>
                <c:pt idx="4">
                  <c:v>4.4999999999999998E-2</c:v>
                </c:pt>
                <c:pt idx="5">
                  <c:v>0</c:v>
                </c:pt>
                <c:pt idx="6">
                  <c:v>1.72E-2</c:v>
                </c:pt>
                <c:pt idx="7">
                  <c:v>4.0099999999999997E-2</c:v>
                </c:pt>
                <c:pt idx="8">
                  <c:v>7.0900000000000005E-2</c:v>
                </c:pt>
                <c:pt idx="9">
                  <c:v>2.5999999999999999E-3</c:v>
                </c:pt>
                <c:pt idx="10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1D-458D-8CB7-A601DDC9816F}"/>
            </c:ext>
          </c:extLst>
        </c:ser>
        <c:ser>
          <c:idx val="5"/>
          <c:order val="5"/>
          <c:tx>
            <c:strRef>
              <c:f>Sheet4!$H$15</c:f>
              <c:strCache>
                <c:ptCount val="1"/>
                <c:pt idx="0">
                  <c:v>Cig Tax %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Sheet4!$A$16:$A$26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Sheet4!$H$16:$H$26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0.10380622837370242</c:v>
                </c:pt>
                <c:pt idx="3">
                  <c:v>0</c:v>
                </c:pt>
                <c:pt idx="4">
                  <c:v>0</c:v>
                </c:pt>
                <c:pt idx="5">
                  <c:v>4.2099999999999999E-2</c:v>
                </c:pt>
                <c:pt idx="6">
                  <c:v>3.5700000000000003E-2</c:v>
                </c:pt>
                <c:pt idx="7">
                  <c:v>6.0000000000000001E-3</c:v>
                </c:pt>
                <c:pt idx="8">
                  <c:v>0</c:v>
                </c:pt>
                <c:pt idx="9">
                  <c:v>1.5800000000000002E-2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1D-458D-8CB7-A601DDC98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4476592"/>
        <c:axId val="1794479920"/>
      </c:barChart>
      <c:catAx>
        <c:axId val="179447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479920"/>
        <c:crosses val="autoZero"/>
        <c:auto val="1"/>
        <c:lblAlgn val="ctr"/>
        <c:lblOffset val="100"/>
        <c:noMultiLvlLbl val="0"/>
      </c:catAx>
      <c:valAx>
        <c:axId val="179447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47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Sheet4!$C$29</c:f>
              <c:strCache>
                <c:ptCount val="1"/>
                <c:pt idx="0">
                  <c:v>Meals Tax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Sheet4!$A$30:$A$40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Sheet4!$C$30:$C$40</c:f>
              <c:numCache>
                <c:formatCode>0.00%</c:formatCode>
                <c:ptCount val="11"/>
                <c:pt idx="0">
                  <c:v>0.24929999999999999</c:v>
                </c:pt>
                <c:pt idx="1">
                  <c:v>5.2499999999999998E-2</c:v>
                </c:pt>
                <c:pt idx="2">
                  <c:v>0.23221840759324636</c:v>
                </c:pt>
                <c:pt idx="3">
                  <c:v>6.6199999999999995E-2</c:v>
                </c:pt>
                <c:pt idx="4">
                  <c:v>8.3400000000000002E-2</c:v>
                </c:pt>
                <c:pt idx="5">
                  <c:v>0</c:v>
                </c:pt>
                <c:pt idx="6">
                  <c:v>0.1462</c:v>
                </c:pt>
                <c:pt idx="7">
                  <c:v>0.2369</c:v>
                </c:pt>
                <c:pt idx="8">
                  <c:v>0.2288</c:v>
                </c:pt>
                <c:pt idx="9">
                  <c:v>0.2102</c:v>
                </c:pt>
                <c:pt idx="10">
                  <c:v>0.29620000000000002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46-4877-8088-B8AE7CF09106}"/>
            </c:ext>
          </c:extLst>
        </c:ser>
        <c:ser>
          <c:idx val="1"/>
          <c:order val="1"/>
          <c:tx>
            <c:strRef>
              <c:f>Sheet4!$D$29</c:f>
              <c:strCache>
                <c:ptCount val="1"/>
                <c:pt idx="0">
                  <c:v>RE Tax 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Sheet4!$A$30:$A$40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Sheet4!$D$30:$D$40</c:f>
              <c:numCache>
                <c:formatCode>0.00%</c:formatCode>
                <c:ptCount val="11"/>
                <c:pt idx="0">
                  <c:v>0.15959999999999999</c:v>
                </c:pt>
                <c:pt idx="1">
                  <c:v>0.1087</c:v>
                </c:pt>
                <c:pt idx="2">
                  <c:v>0.13405006716841036</c:v>
                </c:pt>
                <c:pt idx="3">
                  <c:v>0.29780000000000001</c:v>
                </c:pt>
                <c:pt idx="4">
                  <c:v>0.18390000000000001</c:v>
                </c:pt>
                <c:pt idx="5">
                  <c:v>0.20169999999999999</c:v>
                </c:pt>
                <c:pt idx="6">
                  <c:v>0.17549999999999999</c:v>
                </c:pt>
                <c:pt idx="7">
                  <c:v>0.12609999999999999</c:v>
                </c:pt>
                <c:pt idx="8">
                  <c:v>0.1532</c:v>
                </c:pt>
                <c:pt idx="9">
                  <c:v>7.3599999999999999E-2</c:v>
                </c:pt>
                <c:pt idx="10">
                  <c:v>0.16830000000000001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46-4877-8088-B8AE7CF09106}"/>
            </c:ext>
          </c:extLst>
        </c:ser>
        <c:ser>
          <c:idx val="2"/>
          <c:order val="2"/>
          <c:tx>
            <c:strRef>
              <c:f>Sheet4!$E$29</c:f>
              <c:strCache>
                <c:ptCount val="1"/>
                <c:pt idx="0">
                  <c:v>PP Tax %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Sheet4!$A$30:$A$40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Sheet4!$E$30:$E$40</c:f>
              <c:numCache>
                <c:formatCode>0.00%</c:formatCode>
                <c:ptCount val="11"/>
                <c:pt idx="0">
                  <c:v>0</c:v>
                </c:pt>
                <c:pt idx="1">
                  <c:v>1.9900000000000001E-2</c:v>
                </c:pt>
                <c:pt idx="2">
                  <c:v>0</c:v>
                </c:pt>
                <c:pt idx="3">
                  <c:v>0.29780000000000001</c:v>
                </c:pt>
                <c:pt idx="4">
                  <c:v>8.6499999999999994E-2</c:v>
                </c:pt>
                <c:pt idx="5">
                  <c:v>3.7900000000000003E-2</c:v>
                </c:pt>
                <c:pt idx="6">
                  <c:v>1.9099999999999999E-2</c:v>
                </c:pt>
                <c:pt idx="7">
                  <c:v>0</c:v>
                </c:pt>
                <c:pt idx="8">
                  <c:v>0.12590000000000001</c:v>
                </c:pt>
                <c:pt idx="9">
                  <c:v>4.0800000000000003E-2</c:v>
                </c:pt>
                <c:pt idx="10">
                  <c:v>0.16830000000000001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46-4877-8088-B8AE7CF09106}"/>
            </c:ext>
          </c:extLst>
        </c:ser>
        <c:ser>
          <c:idx val="3"/>
          <c:order val="3"/>
          <c:tx>
            <c:strRef>
              <c:f>Sheet4!$F$29</c:f>
              <c:strCache>
                <c:ptCount val="1"/>
                <c:pt idx="0">
                  <c:v>BPOL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Sheet4!$A$30:$A$40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Sheet4!$F$30:$F$40</c:f>
              <c:numCache>
                <c:formatCode>0.00%</c:formatCode>
                <c:ptCount val="11"/>
                <c:pt idx="0">
                  <c:v>0.1</c:v>
                </c:pt>
                <c:pt idx="1">
                  <c:v>4.1099999999999998E-2</c:v>
                </c:pt>
                <c:pt idx="2">
                  <c:v>0.11985466198361103</c:v>
                </c:pt>
                <c:pt idx="3">
                  <c:v>2.1700000000000001E-2</c:v>
                </c:pt>
                <c:pt idx="4">
                  <c:v>3.6799999999999999E-2</c:v>
                </c:pt>
                <c:pt idx="5">
                  <c:v>1.95E-2</c:v>
                </c:pt>
                <c:pt idx="6">
                  <c:v>4.7E-2</c:v>
                </c:pt>
                <c:pt idx="7">
                  <c:v>9.74E-2</c:v>
                </c:pt>
                <c:pt idx="8">
                  <c:v>8.2900000000000001E-2</c:v>
                </c:pt>
                <c:pt idx="9">
                  <c:v>5.1200000000000002E-2</c:v>
                </c:pt>
                <c:pt idx="10">
                  <c:v>0.12670000000000001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46-4877-8088-B8AE7CF09106}"/>
            </c:ext>
          </c:extLst>
        </c:ser>
        <c:ser>
          <c:idx val="4"/>
          <c:order val="4"/>
          <c:tx>
            <c:strRef>
              <c:f>Sheet4!$G$29</c:f>
              <c:strCache>
                <c:ptCount val="1"/>
                <c:pt idx="0">
                  <c:v>Bank Tax %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Sheet4!$A$30:$A$40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Sheet4!$G$30:$G$40</c:f>
              <c:numCache>
                <c:formatCode>0.00%</c:formatCode>
                <c:ptCount val="11"/>
                <c:pt idx="0">
                  <c:v>0</c:v>
                </c:pt>
                <c:pt idx="1">
                  <c:v>7.5300000000000006E-2</c:v>
                </c:pt>
                <c:pt idx="2">
                  <c:v>8.3898263388527711E-2</c:v>
                </c:pt>
                <c:pt idx="3">
                  <c:v>0</c:v>
                </c:pt>
                <c:pt idx="4">
                  <c:v>4.4999999999999998E-2</c:v>
                </c:pt>
                <c:pt idx="5">
                  <c:v>0</c:v>
                </c:pt>
                <c:pt idx="6">
                  <c:v>1.72E-2</c:v>
                </c:pt>
                <c:pt idx="7">
                  <c:v>4.0099999999999997E-2</c:v>
                </c:pt>
                <c:pt idx="8">
                  <c:v>7.0900000000000005E-2</c:v>
                </c:pt>
                <c:pt idx="9">
                  <c:v>2.5999999999999999E-3</c:v>
                </c:pt>
                <c:pt idx="10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46-4877-8088-B8AE7CF09106}"/>
            </c:ext>
          </c:extLst>
        </c:ser>
        <c:ser>
          <c:idx val="5"/>
          <c:order val="5"/>
          <c:tx>
            <c:strRef>
              <c:f>Sheet4!$H$29</c:f>
              <c:strCache>
                <c:ptCount val="1"/>
                <c:pt idx="0">
                  <c:v>Cig Tax %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Sheet4!$A$30:$A$40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Sheet4!$H$30:$H$40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8.9890996487708263E-2</c:v>
                </c:pt>
                <c:pt idx="3">
                  <c:v>0</c:v>
                </c:pt>
                <c:pt idx="4">
                  <c:v>0</c:v>
                </c:pt>
                <c:pt idx="5">
                  <c:v>4.2099999999999999E-2</c:v>
                </c:pt>
                <c:pt idx="6">
                  <c:v>3.5700000000000003E-2</c:v>
                </c:pt>
                <c:pt idx="7">
                  <c:v>6.0000000000000001E-3</c:v>
                </c:pt>
                <c:pt idx="8">
                  <c:v>0</c:v>
                </c:pt>
                <c:pt idx="9">
                  <c:v>1.5800000000000002E-2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46-4877-8088-B8AE7CF09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9666992"/>
        <c:axId val="1399655760"/>
      </c:barChart>
      <c:catAx>
        <c:axId val="139966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9655760"/>
        <c:crosses val="autoZero"/>
        <c:auto val="1"/>
        <c:lblAlgn val="ctr"/>
        <c:lblOffset val="100"/>
        <c:noMultiLvlLbl val="0"/>
      </c:catAx>
      <c:valAx>
        <c:axId val="139965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966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Sheet4!$C$43</c:f>
              <c:strCache>
                <c:ptCount val="1"/>
                <c:pt idx="0">
                  <c:v>Meals Tax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Sheet4!$A$44:$A$54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Sheet4!$C$44:$C$54</c:f>
              <c:numCache>
                <c:formatCode>0.00%</c:formatCode>
                <c:ptCount val="11"/>
                <c:pt idx="0">
                  <c:v>0.24929999999999999</c:v>
                </c:pt>
                <c:pt idx="1">
                  <c:v>5.2499999999999998E-2</c:v>
                </c:pt>
                <c:pt idx="2">
                  <c:v>0.21718636254904422</c:v>
                </c:pt>
                <c:pt idx="3">
                  <c:v>6.6199999999999995E-2</c:v>
                </c:pt>
                <c:pt idx="4">
                  <c:v>8.3400000000000002E-2</c:v>
                </c:pt>
                <c:pt idx="5">
                  <c:v>0</c:v>
                </c:pt>
                <c:pt idx="6">
                  <c:v>0.1462</c:v>
                </c:pt>
                <c:pt idx="7">
                  <c:v>0.2369</c:v>
                </c:pt>
                <c:pt idx="8">
                  <c:v>0.2288</c:v>
                </c:pt>
                <c:pt idx="9">
                  <c:v>0.2102</c:v>
                </c:pt>
                <c:pt idx="10">
                  <c:v>0.29620000000000002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5-4269-98A6-786DFA2F9FC8}"/>
            </c:ext>
          </c:extLst>
        </c:ser>
        <c:ser>
          <c:idx val="1"/>
          <c:order val="1"/>
          <c:tx>
            <c:strRef>
              <c:f>Sheet4!$D$43</c:f>
              <c:strCache>
                <c:ptCount val="1"/>
                <c:pt idx="0">
                  <c:v>RE Tax 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Sheet4!$A$44:$A$54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Sheet4!$D$44:$D$54</c:f>
              <c:numCache>
                <c:formatCode>0.00%</c:formatCode>
                <c:ptCount val="11"/>
                <c:pt idx="0">
                  <c:v>0.15959999999999999</c:v>
                </c:pt>
                <c:pt idx="1">
                  <c:v>0.1087</c:v>
                </c:pt>
                <c:pt idx="2">
                  <c:v>0.190105048042919</c:v>
                </c:pt>
                <c:pt idx="3">
                  <c:v>0.29780000000000001</c:v>
                </c:pt>
                <c:pt idx="4">
                  <c:v>0.18390000000000001</c:v>
                </c:pt>
                <c:pt idx="5">
                  <c:v>0.20169999999999999</c:v>
                </c:pt>
                <c:pt idx="6">
                  <c:v>0.17549999999999999</c:v>
                </c:pt>
                <c:pt idx="7">
                  <c:v>0.12609999999999999</c:v>
                </c:pt>
                <c:pt idx="8">
                  <c:v>0.1532</c:v>
                </c:pt>
                <c:pt idx="9">
                  <c:v>7.3599999999999999E-2</c:v>
                </c:pt>
                <c:pt idx="10">
                  <c:v>0.16830000000000001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D5-4269-98A6-786DFA2F9FC8}"/>
            </c:ext>
          </c:extLst>
        </c:ser>
        <c:ser>
          <c:idx val="2"/>
          <c:order val="2"/>
          <c:tx>
            <c:strRef>
              <c:f>Sheet4!$E$43</c:f>
              <c:strCache>
                <c:ptCount val="1"/>
                <c:pt idx="0">
                  <c:v>PP Tax %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Sheet4!$A$44:$A$54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Sheet4!$E$44:$E$54</c:f>
              <c:numCache>
                <c:formatCode>0.00%</c:formatCode>
                <c:ptCount val="11"/>
                <c:pt idx="0">
                  <c:v>0</c:v>
                </c:pt>
                <c:pt idx="1">
                  <c:v>1.9900000000000001E-2</c:v>
                </c:pt>
                <c:pt idx="2">
                  <c:v>0</c:v>
                </c:pt>
                <c:pt idx="3">
                  <c:v>0.29780000000000001</c:v>
                </c:pt>
                <c:pt idx="4">
                  <c:v>8.6499999999999994E-2</c:v>
                </c:pt>
                <c:pt idx="5">
                  <c:v>3.7900000000000003E-2</c:v>
                </c:pt>
                <c:pt idx="6">
                  <c:v>1.9099999999999999E-2</c:v>
                </c:pt>
                <c:pt idx="7">
                  <c:v>0</c:v>
                </c:pt>
                <c:pt idx="8">
                  <c:v>0.12590000000000001</c:v>
                </c:pt>
                <c:pt idx="9">
                  <c:v>4.0800000000000003E-2</c:v>
                </c:pt>
                <c:pt idx="10">
                  <c:v>0.16830000000000001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D5-4269-98A6-786DFA2F9FC8}"/>
            </c:ext>
          </c:extLst>
        </c:ser>
        <c:ser>
          <c:idx val="3"/>
          <c:order val="3"/>
          <c:tx>
            <c:strRef>
              <c:f>Sheet4!$F$43</c:f>
              <c:strCache>
                <c:ptCount val="1"/>
                <c:pt idx="0">
                  <c:v>BPOL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Sheet4!$A$44:$A$54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Sheet4!$F$44:$F$54</c:f>
              <c:numCache>
                <c:formatCode>0.00%</c:formatCode>
                <c:ptCount val="11"/>
                <c:pt idx="0">
                  <c:v>0.1</c:v>
                </c:pt>
                <c:pt idx="1">
                  <c:v>4.1099999999999998E-2</c:v>
                </c:pt>
                <c:pt idx="2">
                  <c:v>0.11209618712208734</c:v>
                </c:pt>
                <c:pt idx="3">
                  <c:v>2.1700000000000001E-2</c:v>
                </c:pt>
                <c:pt idx="4">
                  <c:v>3.6799999999999999E-2</c:v>
                </c:pt>
                <c:pt idx="5">
                  <c:v>1.95E-2</c:v>
                </c:pt>
                <c:pt idx="6">
                  <c:v>4.7E-2</c:v>
                </c:pt>
                <c:pt idx="7">
                  <c:v>9.74E-2</c:v>
                </c:pt>
                <c:pt idx="8">
                  <c:v>8.2900000000000001E-2</c:v>
                </c:pt>
                <c:pt idx="9">
                  <c:v>5.1200000000000002E-2</c:v>
                </c:pt>
                <c:pt idx="10">
                  <c:v>0.12670000000000001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D5-4269-98A6-786DFA2F9FC8}"/>
            </c:ext>
          </c:extLst>
        </c:ser>
        <c:ser>
          <c:idx val="4"/>
          <c:order val="4"/>
          <c:tx>
            <c:strRef>
              <c:f>Sheet4!$G$43</c:f>
              <c:strCache>
                <c:ptCount val="1"/>
                <c:pt idx="0">
                  <c:v>Bank Tax %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Sheet4!$A$44:$A$54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Sheet4!$G$44:$G$54</c:f>
              <c:numCache>
                <c:formatCode>0.00%</c:formatCode>
                <c:ptCount val="11"/>
                <c:pt idx="0">
                  <c:v>0</c:v>
                </c:pt>
                <c:pt idx="1">
                  <c:v>7.5300000000000006E-2</c:v>
                </c:pt>
                <c:pt idx="2">
                  <c:v>7.8467330985461131E-2</c:v>
                </c:pt>
                <c:pt idx="3">
                  <c:v>0</c:v>
                </c:pt>
                <c:pt idx="4">
                  <c:v>4.4999999999999998E-2</c:v>
                </c:pt>
                <c:pt idx="5">
                  <c:v>0</c:v>
                </c:pt>
                <c:pt idx="6">
                  <c:v>1.72E-2</c:v>
                </c:pt>
                <c:pt idx="7">
                  <c:v>4.0099999999999997E-2</c:v>
                </c:pt>
                <c:pt idx="8">
                  <c:v>7.0900000000000005E-2</c:v>
                </c:pt>
                <c:pt idx="9">
                  <c:v>2.5999999999999999E-3</c:v>
                </c:pt>
                <c:pt idx="10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D5-4269-98A6-786DFA2F9FC8}"/>
            </c:ext>
          </c:extLst>
        </c:ser>
        <c:ser>
          <c:idx val="5"/>
          <c:order val="5"/>
          <c:tx>
            <c:strRef>
              <c:f>Sheet4!$H$43</c:f>
              <c:strCache>
                <c:ptCount val="1"/>
                <c:pt idx="0">
                  <c:v>Cig Tax %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Sheet4!$A$44:$A$54</c:f>
              <c:strCache>
                <c:ptCount val="11"/>
                <c:pt idx="0">
                  <c:v>Madison</c:v>
                </c:pt>
                <c:pt idx="1">
                  <c:v>Mineral</c:v>
                </c:pt>
                <c:pt idx="2">
                  <c:v>Scottsville - FY22</c:v>
                </c:pt>
                <c:pt idx="3">
                  <c:v>Hamilton</c:v>
                </c:pt>
                <c:pt idx="4">
                  <c:v>Jarratt</c:v>
                </c:pt>
                <c:pt idx="5">
                  <c:v>Round Hill</c:v>
                </c:pt>
                <c:pt idx="6">
                  <c:v>Damascus</c:v>
                </c:pt>
                <c:pt idx="7">
                  <c:v>Middleburg</c:v>
                </c:pt>
                <c:pt idx="8">
                  <c:v>Brookneal</c:v>
                </c:pt>
                <c:pt idx="9">
                  <c:v>Gordonsville</c:v>
                </c:pt>
                <c:pt idx="10">
                  <c:v>Louisa</c:v>
                </c:pt>
              </c:strCache>
            </c:strRef>
          </c:cat>
          <c:val>
            <c:numRef>
              <c:f>Sheet4!$H$44:$H$54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8.4072140341565502E-2</c:v>
                </c:pt>
                <c:pt idx="3">
                  <c:v>0</c:v>
                </c:pt>
                <c:pt idx="4">
                  <c:v>0</c:v>
                </c:pt>
                <c:pt idx="5">
                  <c:v>4.2099999999999999E-2</c:v>
                </c:pt>
                <c:pt idx="6">
                  <c:v>3.5700000000000003E-2</c:v>
                </c:pt>
                <c:pt idx="7">
                  <c:v>6.0000000000000001E-3</c:v>
                </c:pt>
                <c:pt idx="8">
                  <c:v>0</c:v>
                </c:pt>
                <c:pt idx="9">
                  <c:v>1.5800000000000002E-2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D5-4269-98A6-786DFA2F9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8731872"/>
        <c:axId val="1478730208"/>
      </c:barChart>
      <c:catAx>
        <c:axId val="147873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730208"/>
        <c:crosses val="autoZero"/>
        <c:auto val="1"/>
        <c:lblAlgn val="ctr"/>
        <c:lblOffset val="100"/>
        <c:noMultiLvlLbl val="0"/>
      </c:catAx>
      <c:valAx>
        <c:axId val="147873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73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26-40DA-A0D7-54727DF7283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26-40DA-A0D7-54727DF72837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26-40DA-A0D7-54727DF7283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26-40DA-A0D7-54727DF7283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26-40DA-A0D7-54727DF728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 Set'!$B$33:$B$35</c:f>
              <c:strCache>
                <c:ptCount val="3"/>
                <c:pt idx="0">
                  <c:v>Projected FY22 Revenue</c:v>
                </c:pt>
                <c:pt idx="1">
                  <c:v>Option 1</c:v>
                </c:pt>
                <c:pt idx="2">
                  <c:v>Option 2</c:v>
                </c:pt>
              </c:strCache>
            </c:strRef>
          </c:cat>
          <c:val>
            <c:numRef>
              <c:f>'Data Set'!$C$33:$C$35</c:f>
              <c:numCache>
                <c:formatCode>"$"#,##0.00_);[Red]\("$"#,##0.00\)</c:formatCode>
                <c:ptCount val="3"/>
                <c:pt idx="0">
                  <c:v>578000</c:v>
                </c:pt>
                <c:pt idx="1">
                  <c:v>667475.07920000004</c:v>
                </c:pt>
                <c:pt idx="2">
                  <c:v>713672.80238416663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26-40DA-A0D7-54727DF72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6279200"/>
        <c:axId val="1396282528"/>
      </c:barChart>
      <c:catAx>
        <c:axId val="139627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6282528"/>
        <c:crosses val="autoZero"/>
        <c:auto val="1"/>
        <c:lblAlgn val="ctr"/>
        <c:lblOffset val="100"/>
        <c:noMultiLvlLbl val="0"/>
      </c:catAx>
      <c:valAx>
        <c:axId val="139628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627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C3F-4AD9-9340-BDB4A670FA0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3F-4AD9-9340-BDB4A670FA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Sheet1!$A$66:$A$68</c:f>
              <c:strCache>
                <c:ptCount val="3"/>
                <c:pt idx="0">
                  <c:v>Projected FY 25 Revenue</c:v>
                </c:pt>
                <c:pt idx="1">
                  <c:v>Option 1</c:v>
                </c:pt>
                <c:pt idx="2">
                  <c:v>Option 2</c:v>
                </c:pt>
              </c:strCache>
            </c:strRef>
          </c:cat>
          <c:val>
            <c:numRef>
              <c:f>Sheet1!$B$66:$B$68</c:f>
              <c:numCache>
                <c:formatCode>_("$"* #,##0.00_);_("$"* \(#,##0.00\);_("$"* "-"??_);_(@_)</c:formatCode>
                <c:ptCount val="3"/>
                <c:pt idx="0">
                  <c:v>767900</c:v>
                </c:pt>
                <c:pt idx="1">
                  <c:v>852077.09</c:v>
                </c:pt>
                <c:pt idx="2">
                  <c:v>917684.2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F-4AD9-9340-BDB4A670F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1201759"/>
        <c:axId val="1541191199"/>
      </c:barChart>
      <c:catAx>
        <c:axId val="154120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1191199"/>
        <c:crosses val="autoZero"/>
        <c:auto val="1"/>
        <c:lblAlgn val="ctr"/>
        <c:lblOffset val="100"/>
        <c:noMultiLvlLbl val="0"/>
      </c:catAx>
      <c:valAx>
        <c:axId val="154119119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1201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0E-46A8-8721-2C7B3BF27E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0E-46A8-8721-2C7B3BF27E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0E-46A8-8721-2C7B3BF27E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F0E-46A8-8721-2C7B3BF27E6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F0E-46A8-8721-2C7B3BF27E6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Town
</a:t>
                    </a:r>
                    <a:fld id="{656192A8-7210-4031-8D9C-A84E739873AF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F0E-46A8-8721-2C7B3BF27E6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County</a:t>
                    </a:r>
                    <a:r>
                      <a:rPr lang="en-US" baseline="0" dirty="0"/>
                      <a:t>
</a:t>
                    </a:r>
                    <a:fld id="{ABF55B68-96CB-46C5-BED0-54C668B98AFF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F0E-46A8-8721-2C7B3BF27E6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/>
                      <a:t>State</a:t>
                    </a:r>
                    <a:r>
                      <a:rPr lang="en-US" baseline="0" dirty="0"/>
                      <a:t>
</a:t>
                    </a:r>
                    <a:fld id="{AA28F8BE-DB8D-4A4C-BB83-DB9EFF4FE429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F0E-46A8-8721-2C7B3BF27E6B}"/>
                </c:ext>
              </c:extLst>
            </c:dLbl>
            <c:dLbl>
              <c:idx val="3"/>
              <c:layout>
                <c:manualLayout>
                  <c:x val="-3.5309759732773879E-2"/>
                  <c:y val="1.1554010815645841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Federal
</a:t>
                    </a:r>
                    <a:fld id="{2A330E05-3F9C-4588-96F6-6AAA067BD999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F0E-46A8-8721-2C7B3BF27E6B}"/>
                </c:ext>
              </c:extLst>
            </c:dLbl>
            <c:dLbl>
              <c:idx val="4"/>
              <c:layout>
                <c:manualLayout>
                  <c:x val="0.12349836707255679"/>
                  <c:y val="3.466203244693752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Investment
</a:t>
                    </a:r>
                    <a:fld id="{0FA972F5-EF42-4297-B445-9B1BE2513076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F0E-46A8-8721-2C7B3BF27E6B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val>
            <c:numRef>
              <c:f>'[FY 2025 Scottsville Budget (STATUS QUO)1]Summary'!$K$19:$K$23</c:f>
              <c:numCache>
                <c:formatCode>"$"#,##0</c:formatCode>
                <c:ptCount val="5"/>
                <c:pt idx="0">
                  <c:v>615600</c:v>
                </c:pt>
                <c:pt idx="1">
                  <c:v>20000</c:v>
                </c:pt>
                <c:pt idx="2">
                  <c:v>100600</c:v>
                </c:pt>
                <c:pt idx="3">
                  <c:v>10000</c:v>
                </c:pt>
                <c:pt idx="4">
                  <c:v>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0E-46A8-8721-2C7B3BF27E6B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4C-4C66-9A67-641513A4FB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4C-4C66-9A67-641513A4FB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4C-4C66-9A67-641513A4FB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C4C-4C66-9A67-641513A4FB3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C4C-4C66-9A67-641513A4FB3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C4C-4C66-9A67-641513A4FB3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C4C-4C66-9A67-641513A4FB3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C4C-4C66-9A67-641513A4FB3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C4C-4C66-9A67-641513A4FB3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C4C-4C66-9A67-641513A4FB3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DC4C-4C66-9A67-641513A4FB3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DC4C-4C66-9A67-641513A4FB3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DC4C-4C66-9A67-641513A4FB3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DC4C-4C66-9A67-641513A4FB3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DC4C-4C66-9A67-641513A4FB3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DC4C-4C66-9A67-641513A4FB3C}"/>
              </c:ext>
            </c:extLst>
          </c:dPt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C4C-4C66-9A67-641513A4FB3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C4C-4C66-9A67-641513A4F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'[FY 2025 Scottsville Budget (STATUS QUO)1]Revenues'!$K$30:$K$45</c:f>
              <c:numCache>
                <c:formatCode>"$"#,##0</c:formatCode>
                <c:ptCount val="16"/>
                <c:pt idx="0">
                  <c:v>92000</c:v>
                </c:pt>
                <c:pt idx="1">
                  <c:v>72000</c:v>
                </c:pt>
                <c:pt idx="2">
                  <c:v>6000</c:v>
                </c:pt>
                <c:pt idx="3">
                  <c:v>10000</c:v>
                </c:pt>
                <c:pt idx="4">
                  <c:v>50000</c:v>
                </c:pt>
                <c:pt idx="5">
                  <c:v>275000</c:v>
                </c:pt>
                <c:pt idx="6">
                  <c:v>18000</c:v>
                </c:pt>
                <c:pt idx="7">
                  <c:v>0</c:v>
                </c:pt>
                <c:pt idx="8">
                  <c:v>25000</c:v>
                </c:pt>
                <c:pt idx="9">
                  <c:v>1600</c:v>
                </c:pt>
                <c:pt idx="10">
                  <c:v>6000</c:v>
                </c:pt>
                <c:pt idx="11">
                  <c:v>33000</c:v>
                </c:pt>
                <c:pt idx="12">
                  <c:v>6000</c:v>
                </c:pt>
                <c:pt idx="13">
                  <c:v>18000</c:v>
                </c:pt>
                <c:pt idx="14">
                  <c:v>0</c:v>
                </c:pt>
                <c:pt idx="15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DC4C-4C66-9A67-641513A4FB3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B5-4269-B519-C0013F426C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B5-4269-B519-C0013F426C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B5-4269-B519-C0013F426C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B5-4269-B519-C0013F426C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CB5-4269-B519-C0013F426C6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Town
</a:t>
                    </a:r>
                    <a:fld id="{656192A8-7210-4031-8D9C-A84E739873AF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CB5-4269-B519-C0013F426C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County</a:t>
                    </a:r>
                    <a:r>
                      <a:rPr lang="en-US" baseline="0" dirty="0"/>
                      <a:t>
</a:t>
                    </a:r>
                    <a:fld id="{ABF55B68-96CB-46C5-BED0-54C668B98AFF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CB5-4269-B519-C0013F426C6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/>
                      <a:t>State</a:t>
                    </a:r>
                    <a:r>
                      <a:rPr lang="en-US" baseline="0" dirty="0"/>
                      <a:t>
</a:t>
                    </a:r>
                    <a:fld id="{AA28F8BE-DB8D-4A4C-BB83-DB9EFF4FE429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CB5-4269-B519-C0013F426C61}"/>
                </c:ext>
              </c:extLst>
            </c:dLbl>
            <c:dLbl>
              <c:idx val="3"/>
              <c:layout>
                <c:manualLayout>
                  <c:x val="2.0494792689270257E-2"/>
                  <c:y val="-1.974502267328870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Federal </a:t>
                    </a:r>
                    <a:fld id="{2A330E05-3F9C-4588-96F6-6AAA067BD999}" type="PERCENTAGE">
                      <a:rPr lang="en-US" baseline="0" smtClean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8192177495574"/>
                      <c:h val="7.693889008853378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CB5-4269-B519-C0013F426C61}"/>
                </c:ext>
              </c:extLst>
            </c:dLbl>
            <c:dLbl>
              <c:idx val="4"/>
              <c:layout>
                <c:manualLayout>
                  <c:x val="0.24828579128476763"/>
                  <c:y val="-2.0750593824228028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Investment </a:t>
                    </a:r>
                    <a:fld id="{0FA972F5-EF42-4297-B445-9B1BE2513076}" type="PERCENTAGE">
                      <a:rPr lang="en-US" baseline="0" smtClean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962571697683887"/>
                      <c:h val="9.340496652990715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CB5-4269-B519-C0013F426C6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val>
            <c:numRef>
              <c:f>'[FY 2025 Scottsville Budget (STATUS QUO)1]Summary'!$K$19:$K$23</c:f>
              <c:numCache>
                <c:formatCode>"$"#,##0</c:formatCode>
                <c:ptCount val="5"/>
                <c:pt idx="0">
                  <c:v>615600</c:v>
                </c:pt>
                <c:pt idx="1">
                  <c:v>20000</c:v>
                </c:pt>
                <c:pt idx="2">
                  <c:v>100600</c:v>
                </c:pt>
                <c:pt idx="3">
                  <c:v>10000</c:v>
                </c:pt>
                <c:pt idx="4">
                  <c:v>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B5-4269-B519-C0013F426C61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'Restaurant Sales'!$C$1</c:f>
              <c:strCache>
                <c:ptCount val="1"/>
                <c:pt idx="0">
                  <c:v>FY19 ACTUALS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'Restaurant Sales'!$A$2:$A$13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'Restaurant Sales'!$C$2:$C$13</c:f>
              <c:numCache>
                <c:formatCode>"$"#,##0.00</c:formatCode>
                <c:ptCount val="12"/>
                <c:pt idx="0">
                  <c:v>383549.25</c:v>
                </c:pt>
                <c:pt idx="1">
                  <c:v>372179.5</c:v>
                </c:pt>
                <c:pt idx="2">
                  <c:v>332265.25</c:v>
                </c:pt>
                <c:pt idx="3">
                  <c:v>341602.5</c:v>
                </c:pt>
                <c:pt idx="4">
                  <c:v>307341</c:v>
                </c:pt>
                <c:pt idx="5">
                  <c:v>295261</c:v>
                </c:pt>
                <c:pt idx="6">
                  <c:v>281246.75</c:v>
                </c:pt>
                <c:pt idx="7">
                  <c:v>284485.5</c:v>
                </c:pt>
                <c:pt idx="8">
                  <c:v>344085.25</c:v>
                </c:pt>
                <c:pt idx="9">
                  <c:v>335377</c:v>
                </c:pt>
                <c:pt idx="10">
                  <c:v>376495.5</c:v>
                </c:pt>
                <c:pt idx="11">
                  <c:v>389729.75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C9-40DA-AD60-B65F4142BCE6}"/>
            </c:ext>
          </c:extLst>
        </c:ser>
        <c:ser>
          <c:idx val="1"/>
          <c:order val="1"/>
          <c:tx>
            <c:strRef>
              <c:f>'Restaurant Sales'!$D$1</c:f>
              <c:strCache>
                <c:ptCount val="1"/>
                <c:pt idx="0">
                  <c:v>FY20 ACTUALS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'Restaurant Sales'!$A$2:$A$13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'Restaurant Sales'!$D$2:$D$13</c:f>
              <c:numCache>
                <c:formatCode>"$"#,##0.00</c:formatCode>
                <c:ptCount val="12"/>
                <c:pt idx="0">
                  <c:v>379100</c:v>
                </c:pt>
                <c:pt idx="1">
                  <c:v>385490.88888888893</c:v>
                </c:pt>
                <c:pt idx="2">
                  <c:v>340727.11111111112</c:v>
                </c:pt>
                <c:pt idx="3">
                  <c:v>351410.44444444444</c:v>
                </c:pt>
                <c:pt idx="4">
                  <c:v>333190</c:v>
                </c:pt>
                <c:pt idx="5">
                  <c:v>279358.66666666669</c:v>
                </c:pt>
                <c:pt idx="6">
                  <c:v>298834.66666666669</c:v>
                </c:pt>
                <c:pt idx="7">
                  <c:v>303779.33333333331</c:v>
                </c:pt>
                <c:pt idx="8">
                  <c:v>218913.55555555559</c:v>
                </c:pt>
                <c:pt idx="9">
                  <c:v>152143.77777777778</c:v>
                </c:pt>
                <c:pt idx="10">
                  <c:v>212500</c:v>
                </c:pt>
                <c:pt idx="11">
                  <c:v>308475.77777777781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C9-40DA-AD60-B65F4142BCE6}"/>
            </c:ext>
          </c:extLst>
        </c:ser>
        <c:ser>
          <c:idx val="2"/>
          <c:order val="2"/>
          <c:tx>
            <c:strRef>
              <c:f>'Restaurant Sales'!$E$1</c:f>
              <c:strCache>
                <c:ptCount val="1"/>
                <c:pt idx="0">
                  <c:v>FY21 ACTUALS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'Restaurant Sales'!$A$2:$A$13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'Restaurant Sales'!$E$2:$E$13</c:f>
              <c:numCache>
                <c:formatCode>"$"#,##0.00</c:formatCode>
                <c:ptCount val="12"/>
                <c:pt idx="0">
                  <c:v>326700</c:v>
                </c:pt>
                <c:pt idx="1">
                  <c:v>322900.22222222225</c:v>
                </c:pt>
                <c:pt idx="2">
                  <c:v>302320.66666666669</c:v>
                </c:pt>
                <c:pt idx="3">
                  <c:v>320674.88888888893</c:v>
                </c:pt>
                <c:pt idx="4">
                  <c:v>273562.88888888888</c:v>
                </c:pt>
                <c:pt idx="5">
                  <c:v>259835.55555555556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C9-40DA-AD60-B65F4142B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7420112"/>
        <c:axId val="637420440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'Restaurant Sales'!$B$1</c15:sqref>
                        </c15:formulaRef>
                      </c:ext>
                    </c:extLst>
                    <c:strCache>
                      <c:ptCount val="1"/>
                      <c:pt idx="0">
                        <c:v>Total Data Set Avg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'Restaurant Sales'!$B$2:$B$13</c15:sqref>
                        </c15:formulaRef>
                      </c:ext>
                    </c:extLst>
                    <c:numCache>
                      <c:formatCode>"$"#,##0.00</c:formatCode>
                      <c:ptCount val="12"/>
                      <c:pt idx="0">
                        <c:v>348910.88888888888</c:v>
                      </c:pt>
                      <c:pt idx="1">
                        <c:v>346405.77777777781</c:v>
                      </c:pt>
                      <c:pt idx="2">
                        <c:v>312798.22222222225</c:v>
                      </c:pt>
                      <c:pt idx="3">
                        <c:v>327528.55555555556</c:v>
                      </c:pt>
                      <c:pt idx="4">
                        <c:v>303191</c:v>
                      </c:pt>
                      <c:pt idx="5">
                        <c:v>270906.4444444445</c:v>
                      </c:pt>
                      <c:pt idx="6">
                        <c:v>274415.88888888888</c:v>
                      </c:pt>
                      <c:pt idx="7">
                        <c:v>278327.66666666663</c:v>
                      </c:pt>
                      <c:pt idx="8">
                        <c:v>262383.55555555556</c:v>
                      </c:pt>
                      <c:pt idx="9">
                        <c:v>225128.33333333334</c:v>
                      </c:pt>
                      <c:pt idx="10">
                        <c:v>273581.33333333331</c:v>
                      </c:pt>
                      <c:pt idx="11">
                        <c:v>327451.11111111112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0BC9-40DA-AD60-B65F4142BCE6}"/>
                  </c:ext>
                </c:extLst>
              </c15:ser>
            </c15:filteredLineSeries>
          </c:ext>
        </c:extLst>
      </c:lineChart>
      <c:catAx>
        <c:axId val="63742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420440"/>
        <c:crosses val="autoZero"/>
        <c:auto val="1"/>
        <c:lblAlgn val="ctr"/>
        <c:lblOffset val="100"/>
        <c:noMultiLvlLbl val="0"/>
      </c:catAx>
      <c:valAx>
        <c:axId val="637420440"/>
        <c:scaling>
          <c:orientation val="minMax"/>
          <c:max val="500000"/>
          <c:min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42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Resturant Gross Sales</a:t>
            </a:r>
            <a:r>
              <a:rPr lang="en-US" baseline="0"/>
              <a:t> (Meals Tax Report)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2.4436810880730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E3-4E5E-A31A-900C3071A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0.10447037870266217"/>
                  <c:y val="-0.1271697891747814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cat>
            <c:strRef>
              <c:f>Sheet1!$A$2:$A$6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 Est</c:v>
                </c:pt>
              </c:strCache>
            </c:strRef>
          </c:cat>
          <c:val>
            <c:numRef>
              <c:f>Sheet1!$B$2:$B$6</c:f>
              <c:numCache>
                <c:formatCode>_("$"* #,##0.00_);_("$"* \(#,##0.00\);_("$"* "-"??_);_(@_)</c:formatCode>
                <c:ptCount val="5"/>
                <c:pt idx="0" formatCode="&quot;$&quot;#,##0.000">
                  <c:v>3638838.8888888885</c:v>
                </c:pt>
                <c:pt idx="1">
                  <c:v>3560635.9999999995</c:v>
                </c:pt>
                <c:pt idx="2">
                  <c:v>3896368.4444444445</c:v>
                </c:pt>
                <c:pt idx="3">
                  <c:v>4078620</c:v>
                </c:pt>
                <c:pt idx="4">
                  <c:v>4230769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E3-4E5E-A31A-900C3071A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0887967"/>
        <c:axId val="1440875487"/>
      </c:barChart>
      <c:catAx>
        <c:axId val="144088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0875487"/>
        <c:crosses val="autoZero"/>
        <c:auto val="1"/>
        <c:lblAlgn val="ctr"/>
        <c:lblOffset val="100"/>
        <c:noMultiLvlLbl val="0"/>
      </c:catAx>
      <c:valAx>
        <c:axId val="144087548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0887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Sheet1!$E$48</c:f>
              <c:strCache>
                <c:ptCount val="1"/>
                <c:pt idx="0">
                  <c:v>2023 (4.5%)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Sheet1!$D$49:$D$60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Sheet1!$E$49:$E$60</c:f>
              <c:numCache>
                <c:formatCode>_("$"* #,##0.00_);_("$"* \(#,##0.00\);_("$"* "-"??_);_(@_)</c:formatCode>
                <c:ptCount val="12"/>
                <c:pt idx="0">
                  <c:v>17951.98</c:v>
                </c:pt>
                <c:pt idx="1">
                  <c:v>16819.53</c:v>
                </c:pt>
                <c:pt idx="2">
                  <c:v>15908.82</c:v>
                </c:pt>
                <c:pt idx="3">
                  <c:v>15014.220000000003</c:v>
                </c:pt>
                <c:pt idx="4">
                  <c:v>12788.51</c:v>
                </c:pt>
                <c:pt idx="5">
                  <c:v>12841.859999999999</c:v>
                </c:pt>
                <c:pt idx="6">
                  <c:v>11648.019999999999</c:v>
                </c:pt>
                <c:pt idx="7">
                  <c:v>14006.680000000002</c:v>
                </c:pt>
                <c:pt idx="8">
                  <c:v>15748.489999999998</c:v>
                </c:pt>
                <c:pt idx="9">
                  <c:v>15400.450000000004</c:v>
                </c:pt>
                <c:pt idx="10">
                  <c:v>17626.439999999999</c:v>
                </c:pt>
                <c:pt idx="11">
                  <c:v>17782.899999999998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F5-46EA-951A-672A876D2C68}"/>
            </c:ext>
          </c:extLst>
        </c:ser>
        <c:ser>
          <c:idx val="1"/>
          <c:order val="1"/>
          <c:tx>
            <c:strRef>
              <c:f>Sheet1!$F$48</c:f>
              <c:strCache>
                <c:ptCount val="1"/>
                <c:pt idx="0">
                  <c:v>2024 (6.5%)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Sheet1!$D$49:$D$60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Sheet1!$F$49:$F$60</c:f>
              <c:numCache>
                <c:formatCode>"$"#,##0.00</c:formatCode>
                <c:ptCount val="12"/>
                <c:pt idx="0">
                  <c:v>25754.649999999994</c:v>
                </c:pt>
                <c:pt idx="1">
                  <c:v>23820.69</c:v>
                </c:pt>
                <c:pt idx="2">
                  <c:v>22834.989999999998</c:v>
                </c:pt>
                <c:pt idx="3">
                  <c:v>22867.29</c:v>
                </c:pt>
                <c:pt idx="4">
                  <c:v>20512.579999999998</c:v>
                </c:pt>
                <c:pt idx="5">
                  <c:v>21295.25</c:v>
                </c:pt>
                <c:pt idx="6">
                  <c:v>18931.47</c:v>
                </c:pt>
                <c:pt idx="7">
                  <c:v>21244.190000000002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F5-46EA-951A-672A876D2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037775"/>
        <c:axId val="1189189023"/>
      </c:lineChart>
      <c:catAx>
        <c:axId val="150903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189023"/>
        <c:crosses val="autoZero"/>
        <c:auto val="1"/>
        <c:lblAlgn val="ctr"/>
        <c:lblOffset val="100"/>
        <c:noMultiLvlLbl val="0"/>
      </c:catAx>
      <c:valAx>
        <c:axId val="1189189023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037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Meals Tax Revenue Trend</a:t>
            </a:r>
            <a:r>
              <a:rPr lang="en-US" sz="1400" b="0" i="0" u="none" strike="noStrike" baseline="0"/>
              <a:t>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Sheet1!$A$24:$A$28</c:f>
              <c:strCache>
                <c:ptCount val="5"/>
                <c:pt idx="0">
                  <c:v>2020 (4.5%)</c:v>
                </c:pt>
                <c:pt idx="1">
                  <c:v>2021 (4.5%)</c:v>
                </c:pt>
                <c:pt idx="2">
                  <c:v>2022 (4.5%)</c:v>
                </c:pt>
                <c:pt idx="3">
                  <c:v>2023 (4.5%)</c:v>
                </c:pt>
                <c:pt idx="4">
                  <c:v>2024 (6.5%) Est</c:v>
                </c:pt>
              </c:strCache>
            </c:strRef>
          </c:cat>
          <c:val>
            <c:numRef>
              <c:f>Sheet1!$B$24:$B$28</c:f>
              <c:numCache>
                <c:formatCode>_("$"* #,##0.00_);_("$"* \(#,##0.00\);_("$"* "-"??_);_(@_)</c:formatCode>
                <c:ptCount val="5"/>
                <c:pt idx="0">
                  <c:v>163747.74999999997</c:v>
                </c:pt>
                <c:pt idx="1">
                  <c:v>160228.61999999997</c:v>
                </c:pt>
                <c:pt idx="2">
                  <c:v>175336.58</c:v>
                </c:pt>
                <c:pt idx="3">
                  <c:v>183537.9</c:v>
                </c:pt>
                <c:pt idx="4">
                  <c:v>275000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1-4F50-916C-8384813D4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4817551"/>
        <c:axId val="1177636879"/>
      </c:barChart>
      <c:catAx>
        <c:axId val="1544817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636879"/>
        <c:crosses val="autoZero"/>
        <c:auto val="1"/>
        <c:lblAlgn val="ctr"/>
        <c:lblOffset val="100"/>
        <c:noMultiLvlLbl val="0"/>
      </c:catAx>
      <c:valAx>
        <c:axId val="1177636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4817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A3DF9-12FC-4AF6-BF43-D42B5CC264A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63E62E-84F4-4607-94C0-D0A9ECAE6C45}">
      <dgm:prSet phldrT="[Text]" custT="1"/>
      <dgm:spPr/>
      <dgm:t>
        <a:bodyPr/>
        <a:lstStyle/>
        <a:p>
          <a:r>
            <a:rPr lang="en-US" sz="4500" dirty="0"/>
            <a:t>Town</a:t>
          </a:r>
        </a:p>
      </dgm:t>
    </dgm:pt>
    <dgm:pt modelId="{DFE67029-3C3F-451A-ADF9-137AB6B93F06}" type="parTrans" cxnId="{026BE37C-19F1-4DE4-9B0A-8D4B6F0954AD}">
      <dgm:prSet/>
      <dgm:spPr/>
      <dgm:t>
        <a:bodyPr/>
        <a:lstStyle/>
        <a:p>
          <a:endParaRPr lang="en-US"/>
        </a:p>
      </dgm:t>
    </dgm:pt>
    <dgm:pt modelId="{3F9DDA62-6D90-40CB-A180-E4B6D00C925E}" type="sibTrans" cxnId="{026BE37C-19F1-4DE4-9B0A-8D4B6F0954AD}">
      <dgm:prSet/>
      <dgm:spPr/>
      <dgm:t>
        <a:bodyPr/>
        <a:lstStyle/>
        <a:p>
          <a:endParaRPr lang="en-US"/>
        </a:p>
      </dgm:t>
    </dgm:pt>
    <dgm:pt modelId="{30EFC1B4-27C0-4EC8-A161-69CD279B3801}">
      <dgm:prSet phldrT="[Text]" custT="1"/>
      <dgm:spPr/>
      <dgm:t>
        <a:bodyPr/>
        <a:lstStyle/>
        <a:p>
          <a:pPr>
            <a:buNone/>
          </a:pPr>
          <a:r>
            <a:rPr lang="en-US" sz="1500" baseline="0" dirty="0"/>
            <a:t>Madison</a:t>
          </a:r>
        </a:p>
        <a:p>
          <a:pPr>
            <a:buNone/>
          </a:pPr>
          <a:r>
            <a:rPr lang="en-US" sz="1500" baseline="0" dirty="0"/>
            <a:t>Mineral</a:t>
          </a:r>
        </a:p>
        <a:p>
          <a:pPr>
            <a:buNone/>
          </a:pPr>
          <a:r>
            <a:rPr lang="en-US" sz="1500" b="1" baseline="0" dirty="0">
              <a:solidFill>
                <a:srgbClr val="FFFF00"/>
              </a:solidFill>
            </a:rPr>
            <a:t>Scottsville</a:t>
          </a:r>
        </a:p>
        <a:p>
          <a:pPr>
            <a:buNone/>
          </a:pPr>
          <a:r>
            <a:rPr lang="en-US" sz="1500" baseline="0" dirty="0"/>
            <a:t>Hamilton</a:t>
          </a:r>
        </a:p>
        <a:p>
          <a:pPr>
            <a:buNone/>
          </a:pPr>
          <a:r>
            <a:rPr lang="en-US" sz="1500" baseline="0" dirty="0"/>
            <a:t>Jarratt</a:t>
          </a:r>
        </a:p>
        <a:p>
          <a:pPr>
            <a:buNone/>
          </a:pPr>
          <a:r>
            <a:rPr lang="en-US" sz="1500" baseline="0" dirty="0">
              <a:solidFill>
                <a:schemeClr val="bg1"/>
              </a:solidFill>
            </a:rPr>
            <a:t>Remington</a:t>
          </a:r>
        </a:p>
        <a:p>
          <a:pPr>
            <a:buNone/>
          </a:pPr>
          <a:r>
            <a:rPr lang="en-US" sz="1500" baseline="0" dirty="0"/>
            <a:t>Round Hill</a:t>
          </a:r>
        </a:p>
        <a:p>
          <a:pPr>
            <a:buNone/>
          </a:pPr>
          <a:r>
            <a:rPr lang="en-US" sz="1500" baseline="0" dirty="0"/>
            <a:t>Damascus</a:t>
          </a:r>
        </a:p>
        <a:p>
          <a:pPr>
            <a:buNone/>
          </a:pPr>
          <a:r>
            <a:rPr lang="en-US" sz="1500" baseline="0" dirty="0"/>
            <a:t>Middleburg</a:t>
          </a:r>
        </a:p>
        <a:p>
          <a:pPr>
            <a:buNone/>
          </a:pPr>
          <a:r>
            <a:rPr lang="en-US" sz="1500" baseline="0" dirty="0">
              <a:solidFill>
                <a:schemeClr val="bg1"/>
              </a:solidFill>
            </a:rPr>
            <a:t>Brookneal</a:t>
          </a:r>
        </a:p>
        <a:p>
          <a:pPr>
            <a:buNone/>
          </a:pPr>
          <a:r>
            <a:rPr lang="en-US" sz="1500" baseline="0" dirty="0">
              <a:solidFill>
                <a:schemeClr val="bg1"/>
              </a:solidFill>
            </a:rPr>
            <a:t>Gordonsville</a:t>
          </a:r>
        </a:p>
        <a:p>
          <a:pPr>
            <a:buNone/>
          </a:pPr>
          <a:r>
            <a:rPr lang="en-US" sz="1500" baseline="0" dirty="0">
              <a:solidFill>
                <a:schemeClr val="bg1"/>
              </a:solidFill>
            </a:rPr>
            <a:t>Louisa</a:t>
          </a:r>
          <a:endParaRPr lang="en-US" sz="1500" dirty="0">
            <a:solidFill>
              <a:schemeClr val="bg1"/>
            </a:solidFill>
          </a:endParaRPr>
        </a:p>
      </dgm:t>
    </dgm:pt>
    <dgm:pt modelId="{BCA0227E-ED31-45D5-A33B-3021D521F594}" type="parTrans" cxnId="{13E4955C-0660-4CFF-B284-62265A9A3608}">
      <dgm:prSet/>
      <dgm:spPr/>
      <dgm:t>
        <a:bodyPr/>
        <a:lstStyle/>
        <a:p>
          <a:endParaRPr lang="en-US"/>
        </a:p>
      </dgm:t>
    </dgm:pt>
    <dgm:pt modelId="{7C270B51-B820-44F7-B2B1-2E12C826550D}" type="sibTrans" cxnId="{13E4955C-0660-4CFF-B284-62265A9A3608}">
      <dgm:prSet/>
      <dgm:spPr/>
      <dgm:t>
        <a:bodyPr/>
        <a:lstStyle/>
        <a:p>
          <a:endParaRPr lang="en-US"/>
        </a:p>
      </dgm:t>
    </dgm:pt>
    <dgm:pt modelId="{D19C505D-8A4A-4D28-A36B-3609EAC5F3E3}">
      <dgm:prSet phldrT="[Text]"/>
      <dgm:spPr/>
      <dgm:t>
        <a:bodyPr/>
        <a:lstStyle/>
        <a:p>
          <a:r>
            <a:rPr lang="en-US" dirty="0"/>
            <a:t>Population</a:t>
          </a:r>
        </a:p>
      </dgm:t>
    </dgm:pt>
    <dgm:pt modelId="{B632589A-73FE-4457-802F-557295B5B924}" type="parTrans" cxnId="{C59BD2B8-804E-4449-B53C-EF4D49682BBF}">
      <dgm:prSet/>
      <dgm:spPr/>
      <dgm:t>
        <a:bodyPr/>
        <a:lstStyle/>
        <a:p>
          <a:endParaRPr lang="en-US"/>
        </a:p>
      </dgm:t>
    </dgm:pt>
    <dgm:pt modelId="{F73A33B2-7A15-4E4F-BD67-09C55B3C5A7B}" type="sibTrans" cxnId="{C59BD2B8-804E-4449-B53C-EF4D49682BBF}">
      <dgm:prSet/>
      <dgm:spPr/>
      <dgm:t>
        <a:bodyPr/>
        <a:lstStyle/>
        <a:p>
          <a:endParaRPr lang="en-US"/>
        </a:p>
      </dgm:t>
    </dgm:pt>
    <dgm:pt modelId="{E9D58D43-2118-4B9E-A733-E69CDF44550E}">
      <dgm:prSet phldrT="[Text]" custT="1"/>
      <dgm:spPr/>
      <dgm:t>
        <a:bodyPr/>
        <a:lstStyle/>
        <a:p>
          <a:r>
            <a:rPr lang="en-US" sz="1500" dirty="0"/>
            <a:t>205</a:t>
          </a:r>
        </a:p>
        <a:p>
          <a:r>
            <a:rPr lang="en-US" sz="1500" dirty="0"/>
            <a:t>470</a:t>
          </a:r>
        </a:p>
        <a:p>
          <a:r>
            <a:rPr lang="en-US" sz="1500" dirty="0">
              <a:solidFill>
                <a:srgbClr val="FFFF00"/>
              </a:solidFill>
            </a:rPr>
            <a:t>524</a:t>
          </a:r>
        </a:p>
        <a:p>
          <a:r>
            <a:rPr lang="en-US" sz="1500" dirty="0"/>
            <a:t>619</a:t>
          </a:r>
        </a:p>
        <a:p>
          <a:r>
            <a:rPr lang="en-US" sz="1500" dirty="0"/>
            <a:t>652</a:t>
          </a:r>
        </a:p>
        <a:p>
          <a:r>
            <a:rPr lang="en-US" sz="1500" dirty="0"/>
            <a:t>626</a:t>
          </a:r>
        </a:p>
        <a:p>
          <a:r>
            <a:rPr lang="en-US" sz="1500" dirty="0"/>
            <a:t>693</a:t>
          </a:r>
        </a:p>
        <a:p>
          <a:r>
            <a:rPr lang="en-US" sz="1500" dirty="0"/>
            <a:t>788</a:t>
          </a:r>
        </a:p>
        <a:p>
          <a:r>
            <a:rPr lang="en-US" sz="1500" dirty="0"/>
            <a:t>669</a:t>
          </a:r>
        </a:p>
        <a:p>
          <a:r>
            <a:rPr lang="en-US" sz="1500" dirty="0"/>
            <a:t>1090</a:t>
          </a:r>
        </a:p>
        <a:p>
          <a:r>
            <a:rPr lang="en-US" sz="1500" dirty="0"/>
            <a:t>1402</a:t>
          </a:r>
        </a:p>
        <a:p>
          <a:r>
            <a:rPr lang="en-US" sz="1500" dirty="0"/>
            <a:t>1987</a:t>
          </a:r>
        </a:p>
      </dgm:t>
    </dgm:pt>
    <dgm:pt modelId="{44FF7AED-38BE-4CF6-B3A7-FAAE21706710}" type="parTrans" cxnId="{7DE3610E-77C4-4D00-B0B9-36BA958B0D2E}">
      <dgm:prSet/>
      <dgm:spPr/>
      <dgm:t>
        <a:bodyPr/>
        <a:lstStyle/>
        <a:p>
          <a:endParaRPr lang="en-US"/>
        </a:p>
      </dgm:t>
    </dgm:pt>
    <dgm:pt modelId="{0301E95B-CC39-45B5-B86E-A34D24DAA592}" type="sibTrans" cxnId="{7DE3610E-77C4-4D00-B0B9-36BA958B0D2E}">
      <dgm:prSet/>
      <dgm:spPr/>
      <dgm:t>
        <a:bodyPr/>
        <a:lstStyle/>
        <a:p>
          <a:endParaRPr lang="en-US"/>
        </a:p>
      </dgm:t>
    </dgm:pt>
    <dgm:pt modelId="{533DBCE9-5B3D-4C7A-B2E3-39E687E881B0}">
      <dgm:prSet phldrT="[Text]"/>
      <dgm:spPr/>
      <dgm:t>
        <a:bodyPr/>
        <a:lstStyle/>
        <a:p>
          <a:r>
            <a:rPr lang="en-US" dirty="0"/>
            <a:t>FY24 Budget</a:t>
          </a:r>
        </a:p>
      </dgm:t>
    </dgm:pt>
    <dgm:pt modelId="{4FBCD91E-C359-4D4E-B8BA-FA1D7980CA08}" type="parTrans" cxnId="{43CADCFA-8E8E-4EC9-A630-29A37EFCDA6B}">
      <dgm:prSet/>
      <dgm:spPr/>
      <dgm:t>
        <a:bodyPr/>
        <a:lstStyle/>
        <a:p>
          <a:endParaRPr lang="en-US"/>
        </a:p>
      </dgm:t>
    </dgm:pt>
    <dgm:pt modelId="{EFB80750-5923-4B76-B55E-36F25E4A65E5}" type="sibTrans" cxnId="{43CADCFA-8E8E-4EC9-A630-29A37EFCDA6B}">
      <dgm:prSet/>
      <dgm:spPr/>
      <dgm:t>
        <a:bodyPr/>
        <a:lstStyle/>
        <a:p>
          <a:endParaRPr lang="en-US"/>
        </a:p>
      </dgm:t>
    </dgm:pt>
    <dgm:pt modelId="{346C8869-0E78-4E33-8D7F-17A011C7E83E}">
      <dgm:prSet phldrT="[Text]" custT="1"/>
      <dgm:spPr/>
      <dgm:t>
        <a:bodyPr/>
        <a:lstStyle/>
        <a:p>
          <a:r>
            <a:rPr lang="en-US" sz="1500" dirty="0"/>
            <a:t>$430,251</a:t>
          </a:r>
        </a:p>
        <a:p>
          <a:r>
            <a:rPr lang="en-US" sz="1500" dirty="0"/>
            <a:t>$1,276,684</a:t>
          </a:r>
        </a:p>
        <a:p>
          <a:r>
            <a:rPr lang="en-US" sz="1500" dirty="0">
              <a:solidFill>
                <a:srgbClr val="FFFF00"/>
              </a:solidFill>
            </a:rPr>
            <a:t>$743,873</a:t>
          </a:r>
        </a:p>
        <a:p>
          <a:r>
            <a:rPr lang="en-US" sz="1500" dirty="0"/>
            <a:t>$2,771,763 (FY22)</a:t>
          </a:r>
        </a:p>
        <a:p>
          <a:r>
            <a:rPr lang="en-US" sz="1500" dirty="0"/>
            <a:t>$550,158</a:t>
          </a:r>
        </a:p>
        <a:p>
          <a:r>
            <a:rPr lang="en-US" sz="1500" dirty="0"/>
            <a:t>$544,751 (FY23)</a:t>
          </a:r>
        </a:p>
        <a:p>
          <a:r>
            <a:rPr lang="en-US" sz="1500" dirty="0"/>
            <a:t>$1,006,242 Op. (3M W&amp;S)</a:t>
          </a:r>
        </a:p>
        <a:p>
          <a:r>
            <a:rPr lang="en-US" sz="1500" dirty="0"/>
            <a:t>$2,549,733</a:t>
          </a:r>
        </a:p>
        <a:p>
          <a:r>
            <a:rPr lang="en-US" sz="1500" dirty="0"/>
            <a:t>$4,990,437</a:t>
          </a:r>
        </a:p>
        <a:p>
          <a:r>
            <a:rPr lang="en-US" sz="1500" dirty="0"/>
            <a:t>$867,896 (.5M W&amp;S)</a:t>
          </a:r>
        </a:p>
        <a:p>
          <a:r>
            <a:rPr lang="en-US" sz="1500" dirty="0"/>
            <a:t>$5,478,615 (3M </a:t>
          </a:r>
          <a:r>
            <a:rPr lang="en-US" sz="1500" dirty="0" err="1"/>
            <a:t>W&amp;S,Pool</a:t>
          </a:r>
          <a:r>
            <a:rPr lang="en-US" sz="1500" dirty="0"/>
            <a:t>, etc.)</a:t>
          </a:r>
        </a:p>
        <a:p>
          <a:r>
            <a:rPr lang="en-US" sz="1500" dirty="0"/>
            <a:t>$4,920,000 (FY 23)</a:t>
          </a:r>
        </a:p>
      </dgm:t>
    </dgm:pt>
    <dgm:pt modelId="{FF400501-B55F-4F52-AF2A-53DCCC72AEE6}" type="parTrans" cxnId="{50052904-2759-408A-A61D-5BF2320F4E98}">
      <dgm:prSet/>
      <dgm:spPr/>
      <dgm:t>
        <a:bodyPr/>
        <a:lstStyle/>
        <a:p>
          <a:endParaRPr lang="en-US"/>
        </a:p>
      </dgm:t>
    </dgm:pt>
    <dgm:pt modelId="{8867C403-6080-484E-A5F7-9F97480397A3}" type="sibTrans" cxnId="{50052904-2759-408A-A61D-5BF2320F4E98}">
      <dgm:prSet/>
      <dgm:spPr/>
      <dgm:t>
        <a:bodyPr/>
        <a:lstStyle/>
        <a:p>
          <a:endParaRPr lang="en-US"/>
        </a:p>
      </dgm:t>
    </dgm:pt>
    <dgm:pt modelId="{E06B187E-D32D-4F59-8286-42C658748AB1}">
      <dgm:prSet/>
      <dgm:spPr/>
      <dgm:t>
        <a:bodyPr/>
        <a:lstStyle/>
        <a:p>
          <a:r>
            <a:rPr lang="en-US" dirty="0"/>
            <a:t>Municipal Services</a:t>
          </a:r>
          <a:endParaRPr lang="en-US" baseline="0" dirty="0"/>
        </a:p>
      </dgm:t>
    </dgm:pt>
    <dgm:pt modelId="{8C8270E9-A374-4B4D-8FCA-5C47590AD9BD}" type="parTrans" cxnId="{9DF1D94D-0B8A-4A70-A0DB-8EC2BB1C98A9}">
      <dgm:prSet/>
      <dgm:spPr/>
      <dgm:t>
        <a:bodyPr/>
        <a:lstStyle/>
        <a:p>
          <a:endParaRPr lang="en-US"/>
        </a:p>
      </dgm:t>
    </dgm:pt>
    <dgm:pt modelId="{9D3111FC-AF02-48BF-9FBE-87FD2E5C2D86}" type="sibTrans" cxnId="{9DF1D94D-0B8A-4A70-A0DB-8EC2BB1C98A9}">
      <dgm:prSet/>
      <dgm:spPr/>
      <dgm:t>
        <a:bodyPr/>
        <a:lstStyle/>
        <a:p>
          <a:endParaRPr lang="en-US"/>
        </a:p>
      </dgm:t>
    </dgm:pt>
    <dgm:pt modelId="{5FFED745-4084-4740-9E19-C1F00C8F0128}">
      <dgm:prSet custT="1"/>
      <dgm:spPr/>
      <dgm:t>
        <a:bodyPr/>
        <a:lstStyle/>
        <a:p>
          <a:r>
            <a:rPr lang="en-US" sz="1500" dirty="0">
              <a:solidFill>
                <a:schemeClr val="bg1"/>
              </a:solidFill>
            </a:rPr>
            <a:t>DMV Select</a:t>
          </a:r>
        </a:p>
        <a:p>
          <a:r>
            <a:rPr lang="en-US" sz="1500" dirty="0">
              <a:solidFill>
                <a:schemeClr val="bg1"/>
              </a:solidFill>
            </a:rPr>
            <a:t>Water &amp; Sewer, DMV Sel.</a:t>
          </a:r>
        </a:p>
        <a:p>
          <a:r>
            <a:rPr lang="en-US" sz="1500" dirty="0">
              <a:solidFill>
                <a:srgbClr val="FFFF00"/>
              </a:solidFill>
            </a:rPr>
            <a:t>Flood Control, Police Dept.</a:t>
          </a:r>
        </a:p>
        <a:p>
          <a:r>
            <a:rPr lang="en-US" sz="1500" dirty="0">
              <a:solidFill>
                <a:schemeClr val="bg1"/>
              </a:solidFill>
            </a:rPr>
            <a:t>Water &amp; Sewer</a:t>
          </a:r>
        </a:p>
        <a:p>
          <a:r>
            <a:rPr lang="en-US" sz="1500" dirty="0">
              <a:solidFill>
                <a:schemeClr val="bg1"/>
              </a:solidFill>
            </a:rPr>
            <a:t>None</a:t>
          </a:r>
        </a:p>
        <a:p>
          <a:r>
            <a:rPr lang="en-US" sz="1500" dirty="0">
              <a:solidFill>
                <a:schemeClr val="bg1"/>
              </a:solidFill>
            </a:rPr>
            <a:t>W&amp;S, PD, Trash, DMV Sel.</a:t>
          </a:r>
        </a:p>
        <a:p>
          <a:r>
            <a:rPr lang="en-US" sz="1500" dirty="0">
              <a:solidFill>
                <a:schemeClr val="bg1"/>
              </a:solidFill>
            </a:rPr>
            <a:t>Water &amp; Sewer</a:t>
          </a:r>
        </a:p>
        <a:p>
          <a:r>
            <a:rPr lang="en-US" sz="1500" dirty="0">
              <a:solidFill>
                <a:schemeClr val="bg1"/>
              </a:solidFill>
            </a:rPr>
            <a:t>W&amp;S, Police  Dept.</a:t>
          </a:r>
        </a:p>
        <a:p>
          <a:r>
            <a:rPr lang="en-US" sz="1500" dirty="0">
              <a:solidFill>
                <a:schemeClr val="bg1"/>
              </a:solidFill>
            </a:rPr>
            <a:t>W&amp;S, Police Dept.</a:t>
          </a:r>
        </a:p>
        <a:p>
          <a:r>
            <a:rPr lang="en-US" sz="1500" dirty="0">
              <a:solidFill>
                <a:schemeClr val="bg1"/>
              </a:solidFill>
            </a:rPr>
            <a:t>W&amp;S, Police Dept.</a:t>
          </a:r>
        </a:p>
        <a:p>
          <a:r>
            <a:rPr lang="en-US" sz="1500" dirty="0">
              <a:solidFill>
                <a:schemeClr val="bg1"/>
              </a:solidFill>
            </a:rPr>
            <a:t>W&amp;S, Police Dept.</a:t>
          </a:r>
        </a:p>
        <a:p>
          <a:r>
            <a:rPr lang="en-US" sz="1500" dirty="0">
              <a:solidFill>
                <a:schemeClr val="bg1"/>
              </a:solidFill>
            </a:rPr>
            <a:t>W&amp;S, Police Dept., Trash</a:t>
          </a:r>
          <a:endParaRPr lang="en-US" sz="1500" dirty="0"/>
        </a:p>
      </dgm:t>
    </dgm:pt>
    <dgm:pt modelId="{AD600111-188D-499E-8D1E-15EDF1C3F9B6}" type="parTrans" cxnId="{3BED71E2-1684-4F3A-A790-419E750CD3F6}">
      <dgm:prSet/>
      <dgm:spPr/>
      <dgm:t>
        <a:bodyPr/>
        <a:lstStyle/>
        <a:p>
          <a:endParaRPr lang="en-US"/>
        </a:p>
      </dgm:t>
    </dgm:pt>
    <dgm:pt modelId="{4AFFD396-FFCC-4BEC-9C2E-9C794A52AFEC}" type="sibTrans" cxnId="{3BED71E2-1684-4F3A-A790-419E750CD3F6}">
      <dgm:prSet/>
      <dgm:spPr/>
      <dgm:t>
        <a:bodyPr/>
        <a:lstStyle/>
        <a:p>
          <a:endParaRPr lang="en-US"/>
        </a:p>
      </dgm:t>
    </dgm:pt>
    <dgm:pt modelId="{32160A90-8FE4-4850-8C34-2D7BDEB0103B}" type="pres">
      <dgm:prSet presAssocID="{E9DA3DF9-12FC-4AF6-BF43-D42B5CC264A1}" presName="theList" presStyleCnt="0">
        <dgm:presLayoutVars>
          <dgm:dir/>
          <dgm:animLvl val="lvl"/>
          <dgm:resizeHandles val="exact"/>
        </dgm:presLayoutVars>
      </dgm:prSet>
      <dgm:spPr/>
    </dgm:pt>
    <dgm:pt modelId="{4A25A515-C6DC-4720-95D8-370646B5F706}" type="pres">
      <dgm:prSet presAssocID="{B963E62E-84F4-4607-94C0-D0A9ECAE6C45}" presName="compNode" presStyleCnt="0"/>
      <dgm:spPr/>
    </dgm:pt>
    <dgm:pt modelId="{E857C58D-B313-49AF-B484-E49C28203ECE}" type="pres">
      <dgm:prSet presAssocID="{B963E62E-84F4-4607-94C0-D0A9ECAE6C45}" presName="aNode" presStyleLbl="bgShp" presStyleIdx="0" presStyleCnt="4" custLinFactNeighborX="-102" custLinFactNeighborY="-331"/>
      <dgm:spPr/>
    </dgm:pt>
    <dgm:pt modelId="{96B26EDC-02AE-4A07-AC5B-2C5AAA817E7D}" type="pres">
      <dgm:prSet presAssocID="{B963E62E-84F4-4607-94C0-D0A9ECAE6C45}" presName="textNode" presStyleLbl="bgShp" presStyleIdx="0" presStyleCnt="4"/>
      <dgm:spPr/>
    </dgm:pt>
    <dgm:pt modelId="{D06F261C-72EB-4214-8C4A-1E9183634E1F}" type="pres">
      <dgm:prSet presAssocID="{B963E62E-84F4-4607-94C0-D0A9ECAE6C45}" presName="compChildNode" presStyleCnt="0"/>
      <dgm:spPr/>
    </dgm:pt>
    <dgm:pt modelId="{486A5709-334C-4891-B325-68F7CACF0D3C}" type="pres">
      <dgm:prSet presAssocID="{B963E62E-84F4-4607-94C0-D0A9ECAE6C45}" presName="theInnerList" presStyleCnt="0"/>
      <dgm:spPr/>
    </dgm:pt>
    <dgm:pt modelId="{E446D49A-70DC-4B4D-9087-73372A783462}" type="pres">
      <dgm:prSet presAssocID="{30EFC1B4-27C0-4EC8-A161-69CD279B3801}" presName="childNode" presStyleLbl="node1" presStyleIdx="0" presStyleCnt="4" custScaleX="99083" custScaleY="108371" custLinFactNeighborX="-3359" custLinFactNeighborY="-2353">
        <dgm:presLayoutVars>
          <dgm:bulletEnabled val="1"/>
        </dgm:presLayoutVars>
      </dgm:prSet>
      <dgm:spPr/>
    </dgm:pt>
    <dgm:pt modelId="{94075A18-1C03-44BB-8CA5-2919FDE81E3F}" type="pres">
      <dgm:prSet presAssocID="{B963E62E-84F4-4607-94C0-D0A9ECAE6C45}" presName="aSpace" presStyleCnt="0"/>
      <dgm:spPr/>
    </dgm:pt>
    <dgm:pt modelId="{3DD91ECE-14B3-448F-B653-BDAAD6600CBE}" type="pres">
      <dgm:prSet presAssocID="{D19C505D-8A4A-4D28-A36B-3609EAC5F3E3}" presName="compNode" presStyleCnt="0"/>
      <dgm:spPr/>
    </dgm:pt>
    <dgm:pt modelId="{5BB1E162-CB64-4752-9F26-FC463243A8B4}" type="pres">
      <dgm:prSet presAssocID="{D19C505D-8A4A-4D28-A36B-3609EAC5F3E3}" presName="aNode" presStyleLbl="bgShp" presStyleIdx="1" presStyleCnt="4"/>
      <dgm:spPr/>
    </dgm:pt>
    <dgm:pt modelId="{B67B189D-E4E7-4808-8D08-151082E8C334}" type="pres">
      <dgm:prSet presAssocID="{D19C505D-8A4A-4D28-A36B-3609EAC5F3E3}" presName="textNode" presStyleLbl="bgShp" presStyleIdx="1" presStyleCnt="4"/>
      <dgm:spPr/>
    </dgm:pt>
    <dgm:pt modelId="{E13A8D39-32AE-4F35-A43D-B762D75DB743}" type="pres">
      <dgm:prSet presAssocID="{D19C505D-8A4A-4D28-A36B-3609EAC5F3E3}" presName="compChildNode" presStyleCnt="0"/>
      <dgm:spPr/>
    </dgm:pt>
    <dgm:pt modelId="{08B2A44B-7AF1-44CD-A97D-2069C0875D74}" type="pres">
      <dgm:prSet presAssocID="{D19C505D-8A4A-4D28-A36B-3609EAC5F3E3}" presName="theInnerList" presStyleCnt="0"/>
      <dgm:spPr/>
    </dgm:pt>
    <dgm:pt modelId="{2B13838C-FD33-47A5-B424-A210B684FB91}" type="pres">
      <dgm:prSet presAssocID="{E9D58D43-2118-4B9E-A733-E69CDF44550E}" presName="childNode" presStyleLbl="node1" presStyleIdx="1" presStyleCnt="4" custLinFactNeighborX="1558" custLinFactNeighborY="-1096">
        <dgm:presLayoutVars>
          <dgm:bulletEnabled val="1"/>
        </dgm:presLayoutVars>
      </dgm:prSet>
      <dgm:spPr/>
    </dgm:pt>
    <dgm:pt modelId="{664EF482-7ADE-4636-BEEF-D01F1F062559}" type="pres">
      <dgm:prSet presAssocID="{D19C505D-8A4A-4D28-A36B-3609EAC5F3E3}" presName="aSpace" presStyleCnt="0"/>
      <dgm:spPr/>
    </dgm:pt>
    <dgm:pt modelId="{6F9892AE-004C-47B2-843E-C23F3BB59E6D}" type="pres">
      <dgm:prSet presAssocID="{533DBCE9-5B3D-4C7A-B2E3-39E687E881B0}" presName="compNode" presStyleCnt="0"/>
      <dgm:spPr/>
    </dgm:pt>
    <dgm:pt modelId="{570E0DD8-B67F-4C25-B2BF-BDE7E44F90B0}" type="pres">
      <dgm:prSet presAssocID="{533DBCE9-5B3D-4C7A-B2E3-39E687E881B0}" presName="aNode" presStyleLbl="bgShp" presStyleIdx="2" presStyleCnt="4"/>
      <dgm:spPr/>
    </dgm:pt>
    <dgm:pt modelId="{657EB0A1-8975-4746-9E48-8E2B454B1811}" type="pres">
      <dgm:prSet presAssocID="{533DBCE9-5B3D-4C7A-B2E3-39E687E881B0}" presName="textNode" presStyleLbl="bgShp" presStyleIdx="2" presStyleCnt="4"/>
      <dgm:spPr/>
    </dgm:pt>
    <dgm:pt modelId="{5D141484-97C3-4033-9968-2717FC10849B}" type="pres">
      <dgm:prSet presAssocID="{533DBCE9-5B3D-4C7A-B2E3-39E687E881B0}" presName="compChildNode" presStyleCnt="0"/>
      <dgm:spPr/>
    </dgm:pt>
    <dgm:pt modelId="{57ABAE06-A1E2-4CC2-9EEF-D762270118B9}" type="pres">
      <dgm:prSet presAssocID="{533DBCE9-5B3D-4C7A-B2E3-39E687E881B0}" presName="theInnerList" presStyleCnt="0"/>
      <dgm:spPr/>
    </dgm:pt>
    <dgm:pt modelId="{84613625-DD06-4990-A2B0-7C4C343A5400}" type="pres">
      <dgm:prSet presAssocID="{346C8869-0E78-4E33-8D7F-17A011C7E83E}" presName="childNode" presStyleLbl="node1" presStyleIdx="2" presStyleCnt="4" custScaleX="119349" custLinFactNeighborX="2155" custLinFactNeighborY="-1221">
        <dgm:presLayoutVars>
          <dgm:bulletEnabled val="1"/>
        </dgm:presLayoutVars>
      </dgm:prSet>
      <dgm:spPr/>
    </dgm:pt>
    <dgm:pt modelId="{8B94B761-73B4-4716-82CC-47AE24348CB2}" type="pres">
      <dgm:prSet presAssocID="{533DBCE9-5B3D-4C7A-B2E3-39E687E881B0}" presName="aSpace" presStyleCnt="0"/>
      <dgm:spPr/>
    </dgm:pt>
    <dgm:pt modelId="{1D65D3F4-AD04-4081-BCDF-36BB8D700B37}" type="pres">
      <dgm:prSet presAssocID="{E06B187E-D32D-4F59-8286-42C658748AB1}" presName="compNode" presStyleCnt="0"/>
      <dgm:spPr/>
    </dgm:pt>
    <dgm:pt modelId="{06B34812-6C75-42A4-B47E-BFB6EA5F5913}" type="pres">
      <dgm:prSet presAssocID="{E06B187E-D32D-4F59-8286-42C658748AB1}" presName="aNode" presStyleLbl="bgShp" presStyleIdx="3" presStyleCnt="4" custLinFactNeighborX="4463"/>
      <dgm:spPr/>
    </dgm:pt>
    <dgm:pt modelId="{A38630D2-7A47-4348-8AF3-F0A5D9F4D162}" type="pres">
      <dgm:prSet presAssocID="{E06B187E-D32D-4F59-8286-42C658748AB1}" presName="textNode" presStyleLbl="bgShp" presStyleIdx="3" presStyleCnt="4"/>
      <dgm:spPr/>
    </dgm:pt>
    <dgm:pt modelId="{0EE97204-FEA8-4447-8642-A64D98905B51}" type="pres">
      <dgm:prSet presAssocID="{E06B187E-D32D-4F59-8286-42C658748AB1}" presName="compChildNode" presStyleCnt="0"/>
      <dgm:spPr/>
    </dgm:pt>
    <dgm:pt modelId="{FAFF5946-B177-4147-AA90-4466A874CC7C}" type="pres">
      <dgm:prSet presAssocID="{E06B187E-D32D-4F59-8286-42C658748AB1}" presName="theInnerList" presStyleCnt="0"/>
      <dgm:spPr/>
    </dgm:pt>
    <dgm:pt modelId="{0F3DCE18-9358-49CC-B171-C2DC3267EDC8}" type="pres">
      <dgm:prSet presAssocID="{5FFED745-4084-4740-9E19-C1F00C8F0128}" presName="childNode" presStyleLbl="node1" presStyleIdx="3" presStyleCnt="4" custScaleY="107240">
        <dgm:presLayoutVars>
          <dgm:bulletEnabled val="1"/>
        </dgm:presLayoutVars>
      </dgm:prSet>
      <dgm:spPr/>
    </dgm:pt>
  </dgm:ptLst>
  <dgm:cxnLst>
    <dgm:cxn modelId="{50052904-2759-408A-A61D-5BF2320F4E98}" srcId="{533DBCE9-5B3D-4C7A-B2E3-39E687E881B0}" destId="{346C8869-0E78-4E33-8D7F-17A011C7E83E}" srcOrd="0" destOrd="0" parTransId="{FF400501-B55F-4F52-AF2A-53DCCC72AEE6}" sibTransId="{8867C403-6080-484E-A5F7-9F97480397A3}"/>
    <dgm:cxn modelId="{7DE3610E-77C4-4D00-B0B9-36BA958B0D2E}" srcId="{D19C505D-8A4A-4D28-A36B-3609EAC5F3E3}" destId="{E9D58D43-2118-4B9E-A733-E69CDF44550E}" srcOrd="0" destOrd="0" parTransId="{44FF7AED-38BE-4CF6-B3A7-FAAE21706710}" sibTransId="{0301E95B-CC39-45B5-B86E-A34D24DAA592}"/>
    <dgm:cxn modelId="{95C86716-7CA0-4656-AB58-6C70A3BE5A91}" type="presOf" srcId="{5FFED745-4084-4740-9E19-C1F00C8F0128}" destId="{0F3DCE18-9358-49CC-B171-C2DC3267EDC8}" srcOrd="0" destOrd="0" presId="urn:microsoft.com/office/officeart/2005/8/layout/lProcess2"/>
    <dgm:cxn modelId="{7ABB1E1C-C22F-4FF4-A61E-A657C1D39391}" type="presOf" srcId="{346C8869-0E78-4E33-8D7F-17A011C7E83E}" destId="{84613625-DD06-4990-A2B0-7C4C343A5400}" srcOrd="0" destOrd="0" presId="urn:microsoft.com/office/officeart/2005/8/layout/lProcess2"/>
    <dgm:cxn modelId="{39B49436-B180-42DF-A7D9-157D3185F82D}" type="presOf" srcId="{30EFC1B4-27C0-4EC8-A161-69CD279B3801}" destId="{E446D49A-70DC-4B4D-9087-73372A783462}" srcOrd="0" destOrd="0" presId="urn:microsoft.com/office/officeart/2005/8/layout/lProcess2"/>
    <dgm:cxn modelId="{13E4955C-0660-4CFF-B284-62265A9A3608}" srcId="{B963E62E-84F4-4607-94C0-D0A9ECAE6C45}" destId="{30EFC1B4-27C0-4EC8-A161-69CD279B3801}" srcOrd="0" destOrd="0" parTransId="{BCA0227E-ED31-45D5-A33B-3021D521F594}" sibTransId="{7C270B51-B820-44F7-B2B1-2E12C826550D}"/>
    <dgm:cxn modelId="{1F2FB566-8F26-45F6-9DE0-4A0F10F2CF65}" type="presOf" srcId="{E06B187E-D32D-4F59-8286-42C658748AB1}" destId="{06B34812-6C75-42A4-B47E-BFB6EA5F5913}" srcOrd="0" destOrd="0" presId="urn:microsoft.com/office/officeart/2005/8/layout/lProcess2"/>
    <dgm:cxn modelId="{FB4B7269-5356-4586-B4A0-D5795529901B}" type="presOf" srcId="{E9D58D43-2118-4B9E-A733-E69CDF44550E}" destId="{2B13838C-FD33-47A5-B424-A210B684FB91}" srcOrd="0" destOrd="0" presId="urn:microsoft.com/office/officeart/2005/8/layout/lProcess2"/>
    <dgm:cxn modelId="{DE9D406A-A584-4D9E-9556-1026D6CAF592}" type="presOf" srcId="{B963E62E-84F4-4607-94C0-D0A9ECAE6C45}" destId="{E857C58D-B313-49AF-B484-E49C28203ECE}" srcOrd="0" destOrd="0" presId="urn:microsoft.com/office/officeart/2005/8/layout/lProcess2"/>
    <dgm:cxn modelId="{9DF1D94D-0B8A-4A70-A0DB-8EC2BB1C98A9}" srcId="{E9DA3DF9-12FC-4AF6-BF43-D42B5CC264A1}" destId="{E06B187E-D32D-4F59-8286-42C658748AB1}" srcOrd="3" destOrd="0" parTransId="{8C8270E9-A374-4B4D-8FCA-5C47590AD9BD}" sibTransId="{9D3111FC-AF02-48BF-9FBE-87FD2E5C2D86}"/>
    <dgm:cxn modelId="{3287506E-7AF2-4F63-A992-50BAAFDADA5B}" type="presOf" srcId="{E9DA3DF9-12FC-4AF6-BF43-D42B5CC264A1}" destId="{32160A90-8FE4-4850-8C34-2D7BDEB0103B}" srcOrd="0" destOrd="0" presId="urn:microsoft.com/office/officeart/2005/8/layout/lProcess2"/>
    <dgm:cxn modelId="{026BE37C-19F1-4DE4-9B0A-8D4B6F0954AD}" srcId="{E9DA3DF9-12FC-4AF6-BF43-D42B5CC264A1}" destId="{B963E62E-84F4-4607-94C0-D0A9ECAE6C45}" srcOrd="0" destOrd="0" parTransId="{DFE67029-3C3F-451A-ADF9-137AB6B93F06}" sibTransId="{3F9DDA62-6D90-40CB-A180-E4B6D00C925E}"/>
    <dgm:cxn modelId="{A4676E85-D682-4EF2-A144-EDDEDCA68653}" type="presOf" srcId="{B963E62E-84F4-4607-94C0-D0A9ECAE6C45}" destId="{96B26EDC-02AE-4A07-AC5B-2C5AAA817E7D}" srcOrd="1" destOrd="0" presId="urn:microsoft.com/office/officeart/2005/8/layout/lProcess2"/>
    <dgm:cxn modelId="{FFDE438F-EBC2-4FE6-813A-66EC75615C39}" type="presOf" srcId="{533DBCE9-5B3D-4C7A-B2E3-39E687E881B0}" destId="{657EB0A1-8975-4746-9E48-8E2B454B1811}" srcOrd="1" destOrd="0" presId="urn:microsoft.com/office/officeart/2005/8/layout/lProcess2"/>
    <dgm:cxn modelId="{0FF5F7AA-DBC9-4294-AF06-AAEDEA3CEACA}" type="presOf" srcId="{D19C505D-8A4A-4D28-A36B-3609EAC5F3E3}" destId="{B67B189D-E4E7-4808-8D08-151082E8C334}" srcOrd="1" destOrd="0" presId="urn:microsoft.com/office/officeart/2005/8/layout/lProcess2"/>
    <dgm:cxn modelId="{C59BD2B8-804E-4449-B53C-EF4D49682BBF}" srcId="{E9DA3DF9-12FC-4AF6-BF43-D42B5CC264A1}" destId="{D19C505D-8A4A-4D28-A36B-3609EAC5F3E3}" srcOrd="1" destOrd="0" parTransId="{B632589A-73FE-4457-802F-557295B5B924}" sibTransId="{F73A33B2-7A15-4E4F-BD67-09C55B3C5A7B}"/>
    <dgm:cxn modelId="{F58A42D9-E84B-4ABC-918B-D659163151B2}" type="presOf" srcId="{533DBCE9-5B3D-4C7A-B2E3-39E687E881B0}" destId="{570E0DD8-B67F-4C25-B2BF-BDE7E44F90B0}" srcOrd="0" destOrd="0" presId="urn:microsoft.com/office/officeart/2005/8/layout/lProcess2"/>
    <dgm:cxn modelId="{3BED71E2-1684-4F3A-A790-419E750CD3F6}" srcId="{E06B187E-D32D-4F59-8286-42C658748AB1}" destId="{5FFED745-4084-4740-9E19-C1F00C8F0128}" srcOrd="0" destOrd="0" parTransId="{AD600111-188D-499E-8D1E-15EDF1C3F9B6}" sibTransId="{4AFFD396-FFCC-4BEC-9C2E-9C794A52AFEC}"/>
    <dgm:cxn modelId="{801E2DF4-CE24-4EFC-B205-8EDD9235CF05}" type="presOf" srcId="{E06B187E-D32D-4F59-8286-42C658748AB1}" destId="{A38630D2-7A47-4348-8AF3-F0A5D9F4D162}" srcOrd="1" destOrd="0" presId="urn:microsoft.com/office/officeart/2005/8/layout/lProcess2"/>
    <dgm:cxn modelId="{5947EDF6-F58B-4EAB-B4B4-D110A9C30594}" type="presOf" srcId="{D19C505D-8A4A-4D28-A36B-3609EAC5F3E3}" destId="{5BB1E162-CB64-4752-9F26-FC463243A8B4}" srcOrd="0" destOrd="0" presId="urn:microsoft.com/office/officeart/2005/8/layout/lProcess2"/>
    <dgm:cxn modelId="{43CADCFA-8E8E-4EC9-A630-29A37EFCDA6B}" srcId="{E9DA3DF9-12FC-4AF6-BF43-D42B5CC264A1}" destId="{533DBCE9-5B3D-4C7A-B2E3-39E687E881B0}" srcOrd="2" destOrd="0" parTransId="{4FBCD91E-C359-4D4E-B8BA-FA1D7980CA08}" sibTransId="{EFB80750-5923-4B76-B55E-36F25E4A65E5}"/>
    <dgm:cxn modelId="{59B3DA4B-04F1-4ABF-88B1-4AD13548A5FB}" type="presParOf" srcId="{32160A90-8FE4-4850-8C34-2D7BDEB0103B}" destId="{4A25A515-C6DC-4720-95D8-370646B5F706}" srcOrd="0" destOrd="0" presId="urn:microsoft.com/office/officeart/2005/8/layout/lProcess2"/>
    <dgm:cxn modelId="{CD505BEB-47EC-44CE-A728-9F9C97F10FFD}" type="presParOf" srcId="{4A25A515-C6DC-4720-95D8-370646B5F706}" destId="{E857C58D-B313-49AF-B484-E49C28203ECE}" srcOrd="0" destOrd="0" presId="urn:microsoft.com/office/officeart/2005/8/layout/lProcess2"/>
    <dgm:cxn modelId="{D4AA05B4-3C38-4A25-BEEC-554472043B27}" type="presParOf" srcId="{4A25A515-C6DC-4720-95D8-370646B5F706}" destId="{96B26EDC-02AE-4A07-AC5B-2C5AAA817E7D}" srcOrd="1" destOrd="0" presId="urn:microsoft.com/office/officeart/2005/8/layout/lProcess2"/>
    <dgm:cxn modelId="{4397E39C-A9E4-4F8C-9E83-E09D11F21C28}" type="presParOf" srcId="{4A25A515-C6DC-4720-95D8-370646B5F706}" destId="{D06F261C-72EB-4214-8C4A-1E9183634E1F}" srcOrd="2" destOrd="0" presId="urn:microsoft.com/office/officeart/2005/8/layout/lProcess2"/>
    <dgm:cxn modelId="{4D938A56-A510-4536-B456-1C517756A75A}" type="presParOf" srcId="{D06F261C-72EB-4214-8C4A-1E9183634E1F}" destId="{486A5709-334C-4891-B325-68F7CACF0D3C}" srcOrd="0" destOrd="0" presId="urn:microsoft.com/office/officeart/2005/8/layout/lProcess2"/>
    <dgm:cxn modelId="{B06E0DF2-C97E-46E1-99D9-85DD9CAE6FDB}" type="presParOf" srcId="{486A5709-334C-4891-B325-68F7CACF0D3C}" destId="{E446D49A-70DC-4B4D-9087-73372A783462}" srcOrd="0" destOrd="0" presId="urn:microsoft.com/office/officeart/2005/8/layout/lProcess2"/>
    <dgm:cxn modelId="{87FB43B9-E322-4AA7-8816-CCEEDA40CDBD}" type="presParOf" srcId="{32160A90-8FE4-4850-8C34-2D7BDEB0103B}" destId="{94075A18-1C03-44BB-8CA5-2919FDE81E3F}" srcOrd="1" destOrd="0" presId="urn:microsoft.com/office/officeart/2005/8/layout/lProcess2"/>
    <dgm:cxn modelId="{8EEBB46D-8376-4A2A-8659-7F0B70E4467C}" type="presParOf" srcId="{32160A90-8FE4-4850-8C34-2D7BDEB0103B}" destId="{3DD91ECE-14B3-448F-B653-BDAAD6600CBE}" srcOrd="2" destOrd="0" presId="urn:microsoft.com/office/officeart/2005/8/layout/lProcess2"/>
    <dgm:cxn modelId="{B535E4B5-5BED-4F01-B08A-E6E21EEF6167}" type="presParOf" srcId="{3DD91ECE-14B3-448F-B653-BDAAD6600CBE}" destId="{5BB1E162-CB64-4752-9F26-FC463243A8B4}" srcOrd="0" destOrd="0" presId="urn:microsoft.com/office/officeart/2005/8/layout/lProcess2"/>
    <dgm:cxn modelId="{D4F605F9-1807-49DE-AC2E-C3AF2382AEC9}" type="presParOf" srcId="{3DD91ECE-14B3-448F-B653-BDAAD6600CBE}" destId="{B67B189D-E4E7-4808-8D08-151082E8C334}" srcOrd="1" destOrd="0" presId="urn:microsoft.com/office/officeart/2005/8/layout/lProcess2"/>
    <dgm:cxn modelId="{E8E74662-FAA4-49F8-A822-785AD7187C83}" type="presParOf" srcId="{3DD91ECE-14B3-448F-B653-BDAAD6600CBE}" destId="{E13A8D39-32AE-4F35-A43D-B762D75DB743}" srcOrd="2" destOrd="0" presId="urn:microsoft.com/office/officeart/2005/8/layout/lProcess2"/>
    <dgm:cxn modelId="{A810A552-D1F0-4AD7-8BFD-D49FEF3F9405}" type="presParOf" srcId="{E13A8D39-32AE-4F35-A43D-B762D75DB743}" destId="{08B2A44B-7AF1-44CD-A97D-2069C0875D74}" srcOrd="0" destOrd="0" presId="urn:microsoft.com/office/officeart/2005/8/layout/lProcess2"/>
    <dgm:cxn modelId="{CE02D4C5-9984-4CFF-B88D-4AD7547598AC}" type="presParOf" srcId="{08B2A44B-7AF1-44CD-A97D-2069C0875D74}" destId="{2B13838C-FD33-47A5-B424-A210B684FB91}" srcOrd="0" destOrd="0" presId="urn:microsoft.com/office/officeart/2005/8/layout/lProcess2"/>
    <dgm:cxn modelId="{2D512195-B54A-4076-A674-9F5CF6120505}" type="presParOf" srcId="{32160A90-8FE4-4850-8C34-2D7BDEB0103B}" destId="{664EF482-7ADE-4636-BEEF-D01F1F062559}" srcOrd="3" destOrd="0" presId="urn:microsoft.com/office/officeart/2005/8/layout/lProcess2"/>
    <dgm:cxn modelId="{00AB4A4B-C9DE-4817-9D74-74517FAAB866}" type="presParOf" srcId="{32160A90-8FE4-4850-8C34-2D7BDEB0103B}" destId="{6F9892AE-004C-47B2-843E-C23F3BB59E6D}" srcOrd="4" destOrd="0" presId="urn:microsoft.com/office/officeart/2005/8/layout/lProcess2"/>
    <dgm:cxn modelId="{9F09BF67-D0C5-4F3F-9AD3-914FDFFD828B}" type="presParOf" srcId="{6F9892AE-004C-47B2-843E-C23F3BB59E6D}" destId="{570E0DD8-B67F-4C25-B2BF-BDE7E44F90B0}" srcOrd="0" destOrd="0" presId="urn:microsoft.com/office/officeart/2005/8/layout/lProcess2"/>
    <dgm:cxn modelId="{D6C64857-FA74-4535-9193-EDFE88AC2F94}" type="presParOf" srcId="{6F9892AE-004C-47B2-843E-C23F3BB59E6D}" destId="{657EB0A1-8975-4746-9E48-8E2B454B1811}" srcOrd="1" destOrd="0" presId="urn:microsoft.com/office/officeart/2005/8/layout/lProcess2"/>
    <dgm:cxn modelId="{9CF5E30C-1076-4B32-B0C3-6B69A4C91BE3}" type="presParOf" srcId="{6F9892AE-004C-47B2-843E-C23F3BB59E6D}" destId="{5D141484-97C3-4033-9968-2717FC10849B}" srcOrd="2" destOrd="0" presId="urn:microsoft.com/office/officeart/2005/8/layout/lProcess2"/>
    <dgm:cxn modelId="{169BB0D8-CDBE-48E5-8813-B99F00BF1750}" type="presParOf" srcId="{5D141484-97C3-4033-9968-2717FC10849B}" destId="{57ABAE06-A1E2-4CC2-9EEF-D762270118B9}" srcOrd="0" destOrd="0" presId="urn:microsoft.com/office/officeart/2005/8/layout/lProcess2"/>
    <dgm:cxn modelId="{532D90D8-F3DB-4116-9024-D61DFD6EAB88}" type="presParOf" srcId="{57ABAE06-A1E2-4CC2-9EEF-D762270118B9}" destId="{84613625-DD06-4990-A2B0-7C4C343A5400}" srcOrd="0" destOrd="0" presId="urn:microsoft.com/office/officeart/2005/8/layout/lProcess2"/>
    <dgm:cxn modelId="{E7AE3215-0BE5-4343-B1AC-0447538B78C6}" type="presParOf" srcId="{32160A90-8FE4-4850-8C34-2D7BDEB0103B}" destId="{8B94B761-73B4-4716-82CC-47AE24348CB2}" srcOrd="5" destOrd="0" presId="urn:microsoft.com/office/officeart/2005/8/layout/lProcess2"/>
    <dgm:cxn modelId="{D325B9AF-6E3F-480E-BC45-DDC3AD25632D}" type="presParOf" srcId="{32160A90-8FE4-4850-8C34-2D7BDEB0103B}" destId="{1D65D3F4-AD04-4081-BCDF-36BB8D700B37}" srcOrd="6" destOrd="0" presId="urn:microsoft.com/office/officeart/2005/8/layout/lProcess2"/>
    <dgm:cxn modelId="{51FAE152-B41D-48F3-AAE9-963C1DF031C6}" type="presParOf" srcId="{1D65D3F4-AD04-4081-BCDF-36BB8D700B37}" destId="{06B34812-6C75-42A4-B47E-BFB6EA5F5913}" srcOrd="0" destOrd="0" presId="urn:microsoft.com/office/officeart/2005/8/layout/lProcess2"/>
    <dgm:cxn modelId="{0924B6BA-C981-458F-9C95-0BCBBB0F67D5}" type="presParOf" srcId="{1D65D3F4-AD04-4081-BCDF-36BB8D700B37}" destId="{A38630D2-7A47-4348-8AF3-F0A5D9F4D162}" srcOrd="1" destOrd="0" presId="urn:microsoft.com/office/officeart/2005/8/layout/lProcess2"/>
    <dgm:cxn modelId="{A1B5FCF7-41B8-4A6C-A750-AC57B0B022AF}" type="presParOf" srcId="{1D65D3F4-AD04-4081-BCDF-36BB8D700B37}" destId="{0EE97204-FEA8-4447-8642-A64D98905B51}" srcOrd="2" destOrd="0" presId="urn:microsoft.com/office/officeart/2005/8/layout/lProcess2"/>
    <dgm:cxn modelId="{DB52CC6E-15F5-423D-B847-3E3E01FD0411}" type="presParOf" srcId="{0EE97204-FEA8-4447-8642-A64D98905B51}" destId="{FAFF5946-B177-4147-AA90-4466A874CC7C}" srcOrd="0" destOrd="0" presId="urn:microsoft.com/office/officeart/2005/8/layout/lProcess2"/>
    <dgm:cxn modelId="{4903440D-22FB-4508-9195-A8424EF4666D}" type="presParOf" srcId="{FAFF5946-B177-4147-AA90-4466A874CC7C}" destId="{0F3DCE18-9358-49CC-B171-C2DC3267EDC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8EB959-6553-4BA0-96E3-7D591C7AF249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5EE42047-3482-4321-9CDB-D990997AA6F1}">
      <dgm:prSet phldrT="[Text]" custT="1"/>
      <dgm:spPr/>
      <dgm:t>
        <a:bodyPr/>
        <a:lstStyle/>
        <a:p>
          <a:r>
            <a:rPr lang="en-US" sz="1600" b="1" dirty="0"/>
            <a:t>Fluvanna County</a:t>
          </a:r>
        </a:p>
        <a:p>
          <a:r>
            <a:rPr lang="en-US" sz="10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1600" dirty="0">
              <a:latin typeface="Segoe UI Symbol" panose="020B0502040204020203" pitchFamily="34" charset="0"/>
              <a:ea typeface="Segoe UI Symbol" panose="020B0502040204020203" pitchFamily="34" charset="0"/>
            </a:rPr>
            <a:t> </a:t>
          </a:r>
          <a:r>
            <a:rPr lang="en-US" sz="1400" dirty="0"/>
            <a:t>$1,636,300</a:t>
          </a:r>
        </a:p>
        <a:p>
          <a:r>
            <a:rPr lang="en-US" sz="1400" dirty="0"/>
            <a:t>Total Assessed Value</a:t>
          </a:r>
        </a:p>
        <a:p>
          <a:r>
            <a:rPr lang="en-US" sz="10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1600" dirty="0">
              <a:latin typeface="Segoe UI Symbol" panose="020B0502040204020203" pitchFamily="34" charset="0"/>
              <a:ea typeface="Segoe UI Symbol" panose="020B0502040204020203" pitchFamily="34" charset="0"/>
            </a:rPr>
            <a:t> 42</a:t>
          </a:r>
          <a:r>
            <a:rPr lang="en-US" sz="1400" dirty="0"/>
            <a:t> Parcels</a:t>
          </a:r>
        </a:p>
      </dgm:t>
    </dgm:pt>
    <dgm:pt modelId="{1CBE86D9-D6A4-49C8-BF30-15206DCF224C}" type="parTrans" cxnId="{197F6DB8-C7E9-431F-AE8E-8400AB5BE80A}">
      <dgm:prSet/>
      <dgm:spPr/>
      <dgm:t>
        <a:bodyPr/>
        <a:lstStyle/>
        <a:p>
          <a:endParaRPr lang="en-US"/>
        </a:p>
      </dgm:t>
    </dgm:pt>
    <dgm:pt modelId="{28FFDD61-D62E-4E01-9166-9E56F50F1B57}" type="sibTrans" cxnId="{197F6DB8-C7E9-431F-AE8E-8400AB5BE80A}">
      <dgm:prSet/>
      <dgm:spPr/>
      <dgm:t>
        <a:bodyPr/>
        <a:lstStyle/>
        <a:p>
          <a:endParaRPr lang="en-US"/>
        </a:p>
      </dgm:t>
    </dgm:pt>
    <dgm:pt modelId="{65237E66-3AA3-4A55-ABA0-CCE0D906A3A9}">
      <dgm:prSet phldrT="[Text]" custT="1"/>
      <dgm:spPr/>
      <dgm:t>
        <a:bodyPr/>
        <a:lstStyle/>
        <a:p>
          <a:r>
            <a:rPr lang="en-US" sz="1800" b="1" dirty="0"/>
            <a:t>Albemarle County</a:t>
          </a:r>
        </a:p>
        <a:p>
          <a:r>
            <a:rPr lang="en-US" sz="10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1800" dirty="0">
              <a:latin typeface="Segoe UI Symbol" panose="020B0502040204020203" pitchFamily="34" charset="0"/>
              <a:ea typeface="Segoe UI Symbol" panose="020B0502040204020203" pitchFamily="34" charset="0"/>
            </a:rPr>
            <a:t> </a:t>
          </a:r>
          <a:r>
            <a:rPr lang="en-US" sz="1800" dirty="0"/>
            <a:t>$86,541,600.00 Total Assessed Value</a:t>
          </a:r>
          <a:endParaRPr lang="en-US" sz="1800" dirty="0">
            <a:latin typeface="Segoe UI Symbol" panose="020B0502040204020203" pitchFamily="34" charset="0"/>
            <a:ea typeface="Segoe UI Symbol" panose="020B0502040204020203" pitchFamily="34" charset="0"/>
          </a:endParaRPr>
        </a:p>
        <a:p>
          <a:r>
            <a:rPr lang="en-US" sz="10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1800" dirty="0">
              <a:latin typeface="Segoe UI Symbol" panose="020B0502040204020203" pitchFamily="34" charset="0"/>
              <a:ea typeface="Segoe UI Symbol" panose="020B0502040204020203" pitchFamily="34" charset="0"/>
            </a:rPr>
            <a:t> </a:t>
          </a:r>
          <a:r>
            <a:rPr lang="en-US" sz="1800" dirty="0"/>
            <a:t>351 Parcels</a:t>
          </a:r>
        </a:p>
      </dgm:t>
    </dgm:pt>
    <dgm:pt modelId="{9664527D-5FC2-43BE-8DE0-19837B0A5ABE}" type="parTrans" cxnId="{EC61FE52-BA8F-4F4D-8DC5-C263003E79CB}">
      <dgm:prSet/>
      <dgm:spPr/>
      <dgm:t>
        <a:bodyPr/>
        <a:lstStyle/>
        <a:p>
          <a:endParaRPr lang="en-US"/>
        </a:p>
      </dgm:t>
    </dgm:pt>
    <dgm:pt modelId="{1D40BC02-7694-4782-9B70-A5F71E75C798}" type="sibTrans" cxnId="{EC61FE52-BA8F-4F4D-8DC5-C263003E79CB}">
      <dgm:prSet/>
      <dgm:spPr/>
      <dgm:t>
        <a:bodyPr/>
        <a:lstStyle/>
        <a:p>
          <a:endParaRPr lang="en-US"/>
        </a:p>
      </dgm:t>
    </dgm:pt>
    <dgm:pt modelId="{76359A5C-0685-4FF9-8B1F-FC09DA1F1088}">
      <dgm:prSet phldrT="[Text]" custT="1"/>
      <dgm:spPr/>
      <dgm:t>
        <a:bodyPr/>
        <a:lstStyle/>
        <a:p>
          <a:r>
            <a:rPr lang="en-US" sz="3400" b="1" dirty="0"/>
            <a:t>Town of Scottsville</a:t>
          </a:r>
        </a:p>
        <a:p>
          <a:r>
            <a:rPr lang="en-US" sz="16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2400" dirty="0">
              <a:latin typeface="Segoe UI Symbol" panose="020B0502040204020203" pitchFamily="34" charset="0"/>
              <a:ea typeface="Segoe UI Symbol" panose="020B0502040204020203" pitchFamily="34" charset="0"/>
            </a:rPr>
            <a:t> $88,177,900.00 Total Assessed Value</a:t>
          </a:r>
        </a:p>
        <a:p>
          <a:r>
            <a:rPr lang="en-US" sz="16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2400" dirty="0">
              <a:latin typeface="Segoe UI Symbol" panose="020B0502040204020203" pitchFamily="34" charset="0"/>
              <a:ea typeface="Segoe UI Symbol" panose="020B0502040204020203" pitchFamily="34" charset="0"/>
            </a:rPr>
            <a:t> 393 Parcels</a:t>
          </a:r>
          <a:endParaRPr lang="en-US" sz="2400" dirty="0"/>
        </a:p>
      </dgm:t>
    </dgm:pt>
    <dgm:pt modelId="{C196AB88-437E-47F7-A431-7F3E367C8254}" type="parTrans" cxnId="{102257CD-627C-4D22-B468-0CEA7CB48494}">
      <dgm:prSet/>
      <dgm:spPr/>
      <dgm:t>
        <a:bodyPr/>
        <a:lstStyle/>
        <a:p>
          <a:endParaRPr lang="en-US"/>
        </a:p>
      </dgm:t>
    </dgm:pt>
    <dgm:pt modelId="{27019A32-3BCB-4119-85CF-BADC303351B8}" type="sibTrans" cxnId="{102257CD-627C-4D22-B468-0CEA7CB48494}">
      <dgm:prSet/>
      <dgm:spPr/>
      <dgm:t>
        <a:bodyPr/>
        <a:lstStyle/>
        <a:p>
          <a:endParaRPr lang="en-US"/>
        </a:p>
      </dgm:t>
    </dgm:pt>
    <dgm:pt modelId="{96CE09CC-249B-418B-BE12-65BA68FA224E}" type="pres">
      <dgm:prSet presAssocID="{518EB959-6553-4BA0-96E3-7D591C7AF249}" presName="Name0" presStyleCnt="0">
        <dgm:presLayoutVars>
          <dgm:dir/>
          <dgm:resizeHandles val="exact"/>
        </dgm:presLayoutVars>
      </dgm:prSet>
      <dgm:spPr/>
    </dgm:pt>
    <dgm:pt modelId="{7EA642BA-F3DA-47A9-AFED-7B377858E16A}" type="pres">
      <dgm:prSet presAssocID="{518EB959-6553-4BA0-96E3-7D591C7AF249}" presName="vNodes" presStyleCnt="0"/>
      <dgm:spPr/>
    </dgm:pt>
    <dgm:pt modelId="{49464371-CC72-4717-A09B-B70D3FDBDCCD}" type="pres">
      <dgm:prSet presAssocID="{5EE42047-3482-4321-9CDB-D990997AA6F1}" presName="node" presStyleLbl="node1" presStyleIdx="0" presStyleCnt="3" custLinFactNeighborX="-36370" custLinFactNeighborY="93784">
        <dgm:presLayoutVars>
          <dgm:bulletEnabled val="1"/>
        </dgm:presLayoutVars>
      </dgm:prSet>
      <dgm:spPr/>
    </dgm:pt>
    <dgm:pt modelId="{254CA36C-5064-45A9-8FB7-51BC5FACE259}" type="pres">
      <dgm:prSet presAssocID="{28FFDD61-D62E-4E01-9166-9E56F50F1B57}" presName="spacerT" presStyleCnt="0"/>
      <dgm:spPr/>
    </dgm:pt>
    <dgm:pt modelId="{8825C960-EDD9-483F-9E71-8AF5433057A8}" type="pres">
      <dgm:prSet presAssocID="{28FFDD61-D62E-4E01-9166-9E56F50F1B57}" presName="sibTrans" presStyleLbl="sibTrans2D1" presStyleIdx="0" presStyleCnt="2" custLinFactNeighborX="-62691" custLinFactNeighborY="60746"/>
      <dgm:spPr/>
    </dgm:pt>
    <dgm:pt modelId="{3BE2E4B8-31E0-4E49-AA63-0D077410A590}" type="pres">
      <dgm:prSet presAssocID="{28FFDD61-D62E-4E01-9166-9E56F50F1B57}" presName="spacerB" presStyleCnt="0"/>
      <dgm:spPr/>
    </dgm:pt>
    <dgm:pt modelId="{E84D303C-901D-40A6-8511-D5C1C91B27AC}" type="pres">
      <dgm:prSet presAssocID="{65237E66-3AA3-4A55-ABA0-CCE0D906A3A9}" presName="node" presStyleLbl="node1" presStyleIdx="1" presStyleCnt="3" custScaleX="160003" custScaleY="167865" custLinFactNeighborX="-36696" custLinFactNeighborY="-39255">
        <dgm:presLayoutVars>
          <dgm:bulletEnabled val="1"/>
        </dgm:presLayoutVars>
      </dgm:prSet>
      <dgm:spPr/>
    </dgm:pt>
    <dgm:pt modelId="{45B000AD-B0D3-4725-BC1B-E61A3CD53EB4}" type="pres">
      <dgm:prSet presAssocID="{518EB959-6553-4BA0-96E3-7D591C7AF249}" presName="sibTransLast" presStyleLbl="sibTrans2D1" presStyleIdx="1" presStyleCnt="2" custScaleX="147464" custScaleY="206039" custLinFactNeighborX="-18826" custLinFactNeighborY="-40818"/>
      <dgm:spPr>
        <a:prstGeom prst="mathEqual">
          <a:avLst/>
        </a:prstGeom>
      </dgm:spPr>
    </dgm:pt>
    <dgm:pt modelId="{2EBA04BD-EF74-469F-B33A-6DE21AE3F260}" type="pres">
      <dgm:prSet presAssocID="{518EB959-6553-4BA0-96E3-7D591C7AF249}" presName="connectorText" presStyleLbl="sibTrans2D1" presStyleIdx="1" presStyleCnt="2"/>
      <dgm:spPr/>
    </dgm:pt>
    <dgm:pt modelId="{309DCAA3-7A8C-4981-9BD8-34E506F9B06B}" type="pres">
      <dgm:prSet presAssocID="{518EB959-6553-4BA0-96E3-7D591C7AF249}" presName="lastNode" presStyleLbl="node1" presStyleIdx="2" presStyleCnt="3" custScaleX="127405" custScaleY="129192" custLinFactX="12705" custLinFactNeighborX="100000" custLinFactNeighborY="-1789">
        <dgm:presLayoutVars>
          <dgm:bulletEnabled val="1"/>
        </dgm:presLayoutVars>
      </dgm:prSet>
      <dgm:spPr/>
    </dgm:pt>
  </dgm:ptLst>
  <dgm:cxnLst>
    <dgm:cxn modelId="{C2713000-BDC0-45C1-B835-A60129DCE2CE}" type="presOf" srcId="{65237E66-3AA3-4A55-ABA0-CCE0D906A3A9}" destId="{E84D303C-901D-40A6-8511-D5C1C91B27AC}" srcOrd="0" destOrd="0" presId="urn:microsoft.com/office/officeart/2005/8/layout/equation2"/>
    <dgm:cxn modelId="{092F8914-CEC2-4B1A-9C16-5EF23B3BD3B1}" type="presOf" srcId="{1D40BC02-7694-4782-9B70-A5F71E75C798}" destId="{45B000AD-B0D3-4725-BC1B-E61A3CD53EB4}" srcOrd="0" destOrd="0" presId="urn:microsoft.com/office/officeart/2005/8/layout/equation2"/>
    <dgm:cxn modelId="{16359C14-C9DE-4208-8BAC-DA774B027BC0}" type="presOf" srcId="{518EB959-6553-4BA0-96E3-7D591C7AF249}" destId="{96CE09CC-249B-418B-BE12-65BA68FA224E}" srcOrd="0" destOrd="0" presId="urn:microsoft.com/office/officeart/2005/8/layout/equation2"/>
    <dgm:cxn modelId="{AC40F92E-4535-45D3-B87C-BE030EC75517}" type="presOf" srcId="{1D40BC02-7694-4782-9B70-A5F71E75C798}" destId="{2EBA04BD-EF74-469F-B33A-6DE21AE3F260}" srcOrd="1" destOrd="0" presId="urn:microsoft.com/office/officeart/2005/8/layout/equation2"/>
    <dgm:cxn modelId="{EC61FE52-BA8F-4F4D-8DC5-C263003E79CB}" srcId="{518EB959-6553-4BA0-96E3-7D591C7AF249}" destId="{65237E66-3AA3-4A55-ABA0-CCE0D906A3A9}" srcOrd="1" destOrd="0" parTransId="{9664527D-5FC2-43BE-8DE0-19837B0A5ABE}" sibTransId="{1D40BC02-7694-4782-9B70-A5F71E75C798}"/>
    <dgm:cxn modelId="{0050E0A2-1790-4488-A52D-F40D39E0C643}" type="presOf" srcId="{76359A5C-0685-4FF9-8B1F-FC09DA1F1088}" destId="{309DCAA3-7A8C-4981-9BD8-34E506F9B06B}" srcOrd="0" destOrd="0" presId="urn:microsoft.com/office/officeart/2005/8/layout/equation2"/>
    <dgm:cxn modelId="{FC5896AF-49D4-4595-B6B2-3BC03039EB33}" type="presOf" srcId="{28FFDD61-D62E-4E01-9166-9E56F50F1B57}" destId="{8825C960-EDD9-483F-9E71-8AF5433057A8}" srcOrd="0" destOrd="0" presId="urn:microsoft.com/office/officeart/2005/8/layout/equation2"/>
    <dgm:cxn modelId="{AAC9CFB7-CF43-42A4-8BC5-00CA6815B2E0}" type="presOf" srcId="{5EE42047-3482-4321-9CDB-D990997AA6F1}" destId="{49464371-CC72-4717-A09B-B70D3FDBDCCD}" srcOrd="0" destOrd="0" presId="urn:microsoft.com/office/officeart/2005/8/layout/equation2"/>
    <dgm:cxn modelId="{197F6DB8-C7E9-431F-AE8E-8400AB5BE80A}" srcId="{518EB959-6553-4BA0-96E3-7D591C7AF249}" destId="{5EE42047-3482-4321-9CDB-D990997AA6F1}" srcOrd="0" destOrd="0" parTransId="{1CBE86D9-D6A4-49C8-BF30-15206DCF224C}" sibTransId="{28FFDD61-D62E-4E01-9166-9E56F50F1B57}"/>
    <dgm:cxn modelId="{102257CD-627C-4D22-B468-0CEA7CB48494}" srcId="{518EB959-6553-4BA0-96E3-7D591C7AF249}" destId="{76359A5C-0685-4FF9-8B1F-FC09DA1F1088}" srcOrd="2" destOrd="0" parTransId="{C196AB88-437E-47F7-A431-7F3E367C8254}" sibTransId="{27019A32-3BCB-4119-85CF-BADC303351B8}"/>
    <dgm:cxn modelId="{1C44B2EB-08D2-4C88-AED2-3E017F1A30E0}" type="presParOf" srcId="{96CE09CC-249B-418B-BE12-65BA68FA224E}" destId="{7EA642BA-F3DA-47A9-AFED-7B377858E16A}" srcOrd="0" destOrd="0" presId="urn:microsoft.com/office/officeart/2005/8/layout/equation2"/>
    <dgm:cxn modelId="{57BE423E-B70D-4B10-ADEE-2550B86A9890}" type="presParOf" srcId="{7EA642BA-F3DA-47A9-AFED-7B377858E16A}" destId="{49464371-CC72-4717-A09B-B70D3FDBDCCD}" srcOrd="0" destOrd="0" presId="urn:microsoft.com/office/officeart/2005/8/layout/equation2"/>
    <dgm:cxn modelId="{1645B537-9380-49D3-A082-79758940BC6C}" type="presParOf" srcId="{7EA642BA-F3DA-47A9-AFED-7B377858E16A}" destId="{254CA36C-5064-45A9-8FB7-51BC5FACE259}" srcOrd="1" destOrd="0" presId="urn:microsoft.com/office/officeart/2005/8/layout/equation2"/>
    <dgm:cxn modelId="{01EBC489-7910-4211-95F5-41BCEC74518B}" type="presParOf" srcId="{7EA642BA-F3DA-47A9-AFED-7B377858E16A}" destId="{8825C960-EDD9-483F-9E71-8AF5433057A8}" srcOrd="2" destOrd="0" presId="urn:microsoft.com/office/officeart/2005/8/layout/equation2"/>
    <dgm:cxn modelId="{39949D68-5EEF-4212-809E-17C5FFDDCC29}" type="presParOf" srcId="{7EA642BA-F3DA-47A9-AFED-7B377858E16A}" destId="{3BE2E4B8-31E0-4E49-AA63-0D077410A590}" srcOrd="3" destOrd="0" presId="urn:microsoft.com/office/officeart/2005/8/layout/equation2"/>
    <dgm:cxn modelId="{469A4C0B-E412-4FC1-B894-7CD36E143898}" type="presParOf" srcId="{7EA642BA-F3DA-47A9-AFED-7B377858E16A}" destId="{E84D303C-901D-40A6-8511-D5C1C91B27AC}" srcOrd="4" destOrd="0" presId="urn:microsoft.com/office/officeart/2005/8/layout/equation2"/>
    <dgm:cxn modelId="{46D3E615-C94D-4F0E-94BB-CD7C28689499}" type="presParOf" srcId="{96CE09CC-249B-418B-BE12-65BA68FA224E}" destId="{45B000AD-B0D3-4725-BC1B-E61A3CD53EB4}" srcOrd="1" destOrd="0" presId="urn:microsoft.com/office/officeart/2005/8/layout/equation2"/>
    <dgm:cxn modelId="{7C64125F-09EC-4DC2-9158-0158A3530159}" type="presParOf" srcId="{45B000AD-B0D3-4725-BC1B-E61A3CD53EB4}" destId="{2EBA04BD-EF74-469F-B33A-6DE21AE3F260}" srcOrd="0" destOrd="0" presId="urn:microsoft.com/office/officeart/2005/8/layout/equation2"/>
    <dgm:cxn modelId="{EF1766FC-54F3-453E-9686-4EBB1501ACEB}" type="presParOf" srcId="{96CE09CC-249B-418B-BE12-65BA68FA224E}" destId="{309DCAA3-7A8C-4981-9BD8-34E506F9B06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E6CD4F-7578-4414-BDFA-DD113E68C5E4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CCA241-5706-4E31-A975-CABB7E0776E0}">
      <dgm:prSet phldrT="[Text]"/>
      <dgm:spPr/>
      <dgm:t>
        <a:bodyPr/>
        <a:lstStyle/>
        <a:p>
          <a:r>
            <a:rPr lang="en-US" dirty="0"/>
            <a:t>Average Scottsville Parcel in Albemarle County </a:t>
          </a:r>
        </a:p>
      </dgm:t>
    </dgm:pt>
    <dgm:pt modelId="{DF210D39-9767-4CF8-8A89-7D381FEC4D15}" type="parTrans" cxnId="{03776FDC-1ECB-47CB-88E4-71E6FF076F6B}">
      <dgm:prSet/>
      <dgm:spPr/>
      <dgm:t>
        <a:bodyPr/>
        <a:lstStyle/>
        <a:p>
          <a:endParaRPr lang="en-US"/>
        </a:p>
      </dgm:t>
    </dgm:pt>
    <dgm:pt modelId="{A95DC1AE-0730-4581-AB47-821EBBDAF03E}" type="sibTrans" cxnId="{03776FDC-1ECB-47CB-88E4-71E6FF076F6B}">
      <dgm:prSet/>
      <dgm:spPr/>
      <dgm:t>
        <a:bodyPr/>
        <a:lstStyle/>
        <a:p>
          <a:endParaRPr lang="en-US"/>
        </a:p>
      </dgm:t>
    </dgm:pt>
    <dgm:pt modelId="{33F97103-A6DF-4129-9B37-71DEF67CA000}">
      <dgm:prSet phldrT="[Text]" custT="1"/>
      <dgm:spPr/>
      <dgm:t>
        <a:bodyPr/>
        <a:lstStyle/>
        <a:p>
          <a:r>
            <a:rPr lang="en-US" sz="2000" dirty="0"/>
            <a:t>Average value of $246,557.26</a:t>
          </a:r>
        </a:p>
      </dgm:t>
    </dgm:pt>
    <dgm:pt modelId="{BB0685BD-A269-4123-9A49-C64C11FD4A31}" type="parTrans" cxnId="{25C81DA7-4E6A-4CD3-BE29-97BC571D41CD}">
      <dgm:prSet/>
      <dgm:spPr/>
      <dgm:t>
        <a:bodyPr/>
        <a:lstStyle/>
        <a:p>
          <a:endParaRPr lang="en-US"/>
        </a:p>
      </dgm:t>
    </dgm:pt>
    <dgm:pt modelId="{C38538C3-1863-40E0-9822-856F0015118C}" type="sibTrans" cxnId="{25C81DA7-4E6A-4CD3-BE29-97BC571D41CD}">
      <dgm:prSet/>
      <dgm:spPr/>
      <dgm:t>
        <a:bodyPr/>
        <a:lstStyle/>
        <a:p>
          <a:endParaRPr lang="en-US"/>
        </a:p>
      </dgm:t>
    </dgm:pt>
    <dgm:pt modelId="{2ED9E9EF-2D14-4738-9209-9C8C050BBF2D}">
      <dgm:prSet phldrT="[Text]" custT="1"/>
      <dgm:spPr/>
      <dgm:t>
        <a:bodyPr/>
        <a:lstStyle/>
        <a:p>
          <a:r>
            <a:rPr lang="en-US" sz="2000" dirty="0">
              <a:latin typeface="Segoe UI Symbol" panose="020B0502040204020203" pitchFamily="34" charset="0"/>
              <a:ea typeface="Segoe UI Symbol" panose="020B0502040204020203" pitchFamily="34" charset="0"/>
            </a:rPr>
            <a:t>R</a:t>
          </a:r>
          <a:r>
            <a:rPr lang="en-US" sz="2000" dirty="0"/>
            <a:t>eal estate tax bill of $2105.60</a:t>
          </a:r>
        </a:p>
      </dgm:t>
    </dgm:pt>
    <dgm:pt modelId="{DDF93A98-BB5B-4D16-86FA-058DE98459B8}" type="parTrans" cxnId="{ACA9D521-F064-432C-8C15-A61366CF9D4E}">
      <dgm:prSet/>
      <dgm:spPr/>
      <dgm:t>
        <a:bodyPr/>
        <a:lstStyle/>
        <a:p>
          <a:endParaRPr lang="en-US"/>
        </a:p>
      </dgm:t>
    </dgm:pt>
    <dgm:pt modelId="{7A180EE1-B985-4909-9CA3-3AA0AF1DCBE7}" type="sibTrans" cxnId="{ACA9D521-F064-432C-8C15-A61366CF9D4E}">
      <dgm:prSet/>
      <dgm:spPr/>
      <dgm:t>
        <a:bodyPr/>
        <a:lstStyle/>
        <a:p>
          <a:endParaRPr lang="en-US"/>
        </a:p>
      </dgm:t>
    </dgm:pt>
    <dgm:pt modelId="{131423A8-A0DE-4A34-9A2C-9C301BB00EAE}">
      <dgm:prSet phldrT="[Text]"/>
      <dgm:spPr/>
      <dgm:t>
        <a:bodyPr/>
        <a:lstStyle/>
        <a:p>
          <a:r>
            <a:rPr lang="en-US" dirty="0"/>
            <a:t>Average Scottsville Parcel In Fluvanna    County</a:t>
          </a:r>
        </a:p>
      </dgm:t>
    </dgm:pt>
    <dgm:pt modelId="{24F6EC03-1580-41E6-9D56-5A6D1FE66974}" type="parTrans" cxnId="{BA9925FD-05F9-4EAA-B37A-B78A2FB7D6C0}">
      <dgm:prSet/>
      <dgm:spPr/>
      <dgm:t>
        <a:bodyPr/>
        <a:lstStyle/>
        <a:p>
          <a:endParaRPr lang="en-US"/>
        </a:p>
      </dgm:t>
    </dgm:pt>
    <dgm:pt modelId="{8C4C10A4-5436-4056-9A31-37F4BCA049CD}" type="sibTrans" cxnId="{BA9925FD-05F9-4EAA-B37A-B78A2FB7D6C0}">
      <dgm:prSet/>
      <dgm:spPr/>
      <dgm:t>
        <a:bodyPr/>
        <a:lstStyle/>
        <a:p>
          <a:endParaRPr lang="en-US"/>
        </a:p>
      </dgm:t>
    </dgm:pt>
    <dgm:pt modelId="{AB19D3B2-B848-44F4-AB33-B9C90AFBD1AD}">
      <dgm:prSet phldrT="[Text]" custT="1"/>
      <dgm:spPr/>
      <dgm:t>
        <a:bodyPr/>
        <a:lstStyle/>
        <a:p>
          <a:r>
            <a:rPr lang="en-US" sz="2000" dirty="0"/>
            <a:t>Average value of $38,959.00</a:t>
          </a:r>
        </a:p>
      </dgm:t>
    </dgm:pt>
    <dgm:pt modelId="{57DF3A79-47FE-4E18-978A-B471E577794E}" type="parTrans" cxnId="{5877026F-598C-4D45-A4E6-33177A69A193}">
      <dgm:prSet/>
      <dgm:spPr/>
      <dgm:t>
        <a:bodyPr/>
        <a:lstStyle/>
        <a:p>
          <a:endParaRPr lang="en-US"/>
        </a:p>
      </dgm:t>
    </dgm:pt>
    <dgm:pt modelId="{26BE5837-C530-48F6-A709-F7F40E81ECC2}" type="sibTrans" cxnId="{5877026F-598C-4D45-A4E6-33177A69A193}">
      <dgm:prSet/>
      <dgm:spPr/>
      <dgm:t>
        <a:bodyPr/>
        <a:lstStyle/>
        <a:p>
          <a:endParaRPr lang="en-US"/>
        </a:p>
      </dgm:t>
    </dgm:pt>
    <dgm:pt modelId="{A86EA3FE-3D68-4460-BE4B-BDC42BD81731}">
      <dgm:prSet phldrT="[Text]" custT="1"/>
      <dgm:spPr/>
      <dgm:t>
        <a:bodyPr/>
        <a:lstStyle/>
        <a:p>
          <a:r>
            <a:rPr lang="en-US" sz="2000" dirty="0">
              <a:latin typeface="Segoe UI Symbol" panose="020B0502040204020203" pitchFamily="34" charset="0"/>
              <a:ea typeface="Segoe UI Symbol" panose="020B0502040204020203" pitchFamily="34" charset="0"/>
            </a:rPr>
            <a:t>Real</a:t>
          </a:r>
          <a:r>
            <a:rPr lang="en-US" sz="2000" dirty="0"/>
            <a:t> estate tax bill of $328.81</a:t>
          </a:r>
        </a:p>
      </dgm:t>
    </dgm:pt>
    <dgm:pt modelId="{A12B63D4-3900-4109-8510-CA944967E8C5}" type="parTrans" cxnId="{A7152E9D-0C7E-4508-B6A8-0FB3EF5CCAAB}">
      <dgm:prSet/>
      <dgm:spPr/>
      <dgm:t>
        <a:bodyPr/>
        <a:lstStyle/>
        <a:p>
          <a:endParaRPr lang="en-US"/>
        </a:p>
      </dgm:t>
    </dgm:pt>
    <dgm:pt modelId="{C27D8ECE-1BE6-40CF-ADAC-1FAA109CCA9A}" type="sibTrans" cxnId="{A7152E9D-0C7E-4508-B6A8-0FB3EF5CCAAB}">
      <dgm:prSet/>
      <dgm:spPr/>
      <dgm:t>
        <a:bodyPr/>
        <a:lstStyle/>
        <a:p>
          <a:endParaRPr lang="en-US"/>
        </a:p>
      </dgm:t>
    </dgm:pt>
    <dgm:pt modelId="{5988BA3E-B62B-4AE1-AE60-4E1CF9A07099}">
      <dgm:prSet custT="1"/>
      <dgm:spPr/>
      <dgm:t>
        <a:bodyPr/>
        <a:lstStyle/>
        <a:p>
          <a:r>
            <a:rPr lang="en-US" sz="2000" dirty="0">
              <a:latin typeface="Segoe UI Symbol" panose="020B0502040204020203" pitchFamily="34" charset="0"/>
              <a:ea typeface="Segoe UI Symbol" panose="020B0502040204020203" pitchFamily="34" charset="0"/>
            </a:rPr>
            <a:t>R</a:t>
          </a:r>
          <a:r>
            <a:rPr lang="en-US" sz="2000" dirty="0"/>
            <a:t>eal estate tax of $0.844 per $100</a:t>
          </a:r>
        </a:p>
      </dgm:t>
    </dgm:pt>
    <dgm:pt modelId="{EBB79797-EC5D-469C-864E-55198182EB86}" type="parTrans" cxnId="{35BFE5B2-D291-4FF5-8BA5-34F584B29830}">
      <dgm:prSet/>
      <dgm:spPr/>
      <dgm:t>
        <a:bodyPr/>
        <a:lstStyle/>
        <a:p>
          <a:endParaRPr lang="en-US"/>
        </a:p>
      </dgm:t>
    </dgm:pt>
    <dgm:pt modelId="{E1B079A5-3F20-4F07-8EC4-1B7F2CF87738}" type="sibTrans" cxnId="{35BFE5B2-D291-4FF5-8BA5-34F584B29830}">
      <dgm:prSet/>
      <dgm:spPr/>
      <dgm:t>
        <a:bodyPr/>
        <a:lstStyle/>
        <a:p>
          <a:endParaRPr lang="en-US"/>
        </a:p>
      </dgm:t>
    </dgm:pt>
    <dgm:pt modelId="{F68E4233-B889-41D7-882D-848AF5AFD8DC}">
      <dgm:prSet custT="1"/>
      <dgm:spPr/>
      <dgm:t>
        <a:bodyPr/>
        <a:lstStyle/>
        <a:p>
          <a:r>
            <a:rPr lang="en-US" sz="2000" dirty="0">
              <a:latin typeface="Segoe UI Symbol" panose="020B0502040204020203" pitchFamily="34" charset="0"/>
              <a:ea typeface="Segoe UI Symbol" panose="020B0502040204020203" pitchFamily="34" charset="0"/>
            </a:rPr>
            <a:t>R</a:t>
          </a:r>
          <a:r>
            <a:rPr lang="en-US" sz="2000" dirty="0"/>
            <a:t>eal estate tax of $0.854 per $100</a:t>
          </a:r>
        </a:p>
      </dgm:t>
    </dgm:pt>
    <dgm:pt modelId="{AAA93C28-75FD-46B8-AC23-BE47A0E9632C}" type="parTrans" cxnId="{B4D9259D-22EE-432B-9E78-EAB162876982}">
      <dgm:prSet/>
      <dgm:spPr/>
      <dgm:t>
        <a:bodyPr/>
        <a:lstStyle/>
        <a:p>
          <a:endParaRPr lang="en-US"/>
        </a:p>
      </dgm:t>
    </dgm:pt>
    <dgm:pt modelId="{ED7882B1-9D1B-4EBE-8134-1D77155333E1}" type="sibTrans" cxnId="{B4D9259D-22EE-432B-9E78-EAB162876982}">
      <dgm:prSet/>
      <dgm:spPr/>
      <dgm:t>
        <a:bodyPr/>
        <a:lstStyle/>
        <a:p>
          <a:endParaRPr lang="en-US"/>
        </a:p>
      </dgm:t>
    </dgm:pt>
    <dgm:pt modelId="{F1BCDF51-AD5D-4FCD-9E52-04AF9D8297AC}" type="pres">
      <dgm:prSet presAssocID="{70E6CD4F-7578-4414-BDFA-DD113E68C5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ED62305-202C-48CD-A6C0-18C67FABE3F5}" type="pres">
      <dgm:prSet presAssocID="{9FCCA241-5706-4E31-A975-CABB7E0776E0}" presName="root" presStyleCnt="0"/>
      <dgm:spPr/>
    </dgm:pt>
    <dgm:pt modelId="{2412A6F2-D25D-47E0-AD5B-D8E225F91C0E}" type="pres">
      <dgm:prSet presAssocID="{9FCCA241-5706-4E31-A975-CABB7E0776E0}" presName="rootComposite" presStyleCnt="0"/>
      <dgm:spPr/>
    </dgm:pt>
    <dgm:pt modelId="{2D1948C5-0875-48F1-AB42-470A48E0AFCB}" type="pres">
      <dgm:prSet presAssocID="{9FCCA241-5706-4E31-A975-CABB7E0776E0}" presName="rootText" presStyleLbl="node1" presStyleIdx="0" presStyleCnt="2" custLinFactNeighborX="791" custLinFactNeighborY="5540"/>
      <dgm:spPr/>
    </dgm:pt>
    <dgm:pt modelId="{0220B2A0-6D1D-4CFD-98DD-AF2ED4DD811E}" type="pres">
      <dgm:prSet presAssocID="{9FCCA241-5706-4E31-A975-CABB7E0776E0}" presName="rootConnector" presStyleLbl="node1" presStyleIdx="0" presStyleCnt="2"/>
      <dgm:spPr/>
    </dgm:pt>
    <dgm:pt modelId="{BACD30B2-F7AC-4284-9187-1ABFFAD117EF}" type="pres">
      <dgm:prSet presAssocID="{9FCCA241-5706-4E31-A975-CABB7E0776E0}" presName="childShape" presStyleCnt="0"/>
      <dgm:spPr/>
    </dgm:pt>
    <dgm:pt modelId="{D972ABB4-E925-47F2-958D-A93E24A0A33C}" type="pres">
      <dgm:prSet presAssocID="{BB0685BD-A269-4123-9A49-C64C11FD4A31}" presName="Name13" presStyleLbl="parChTrans1D2" presStyleIdx="0" presStyleCnt="6"/>
      <dgm:spPr/>
    </dgm:pt>
    <dgm:pt modelId="{833FE325-9D09-4293-812E-185B38ABF6A2}" type="pres">
      <dgm:prSet presAssocID="{33F97103-A6DF-4129-9B37-71DEF67CA000}" presName="childText" presStyleLbl="bgAcc1" presStyleIdx="0" presStyleCnt="6">
        <dgm:presLayoutVars>
          <dgm:bulletEnabled val="1"/>
        </dgm:presLayoutVars>
      </dgm:prSet>
      <dgm:spPr/>
    </dgm:pt>
    <dgm:pt modelId="{36D08B38-506E-40BA-B420-2E67A5436AA3}" type="pres">
      <dgm:prSet presAssocID="{AAA93C28-75FD-46B8-AC23-BE47A0E9632C}" presName="Name13" presStyleLbl="parChTrans1D2" presStyleIdx="1" presStyleCnt="6"/>
      <dgm:spPr/>
    </dgm:pt>
    <dgm:pt modelId="{74645521-9C1F-4017-8D99-259C9E0390FF}" type="pres">
      <dgm:prSet presAssocID="{F68E4233-B889-41D7-882D-848AF5AFD8DC}" presName="childText" presStyleLbl="bgAcc1" presStyleIdx="1" presStyleCnt="6">
        <dgm:presLayoutVars>
          <dgm:bulletEnabled val="1"/>
        </dgm:presLayoutVars>
      </dgm:prSet>
      <dgm:spPr/>
    </dgm:pt>
    <dgm:pt modelId="{0C67CDCB-A4C8-471E-B89B-585BC0623DCF}" type="pres">
      <dgm:prSet presAssocID="{DDF93A98-BB5B-4D16-86FA-058DE98459B8}" presName="Name13" presStyleLbl="parChTrans1D2" presStyleIdx="2" presStyleCnt="6"/>
      <dgm:spPr/>
    </dgm:pt>
    <dgm:pt modelId="{ADA2C156-7217-454E-A2B3-6F50868AAF9E}" type="pres">
      <dgm:prSet presAssocID="{2ED9E9EF-2D14-4738-9209-9C8C050BBF2D}" presName="childText" presStyleLbl="bgAcc1" presStyleIdx="2" presStyleCnt="6" custLinFactNeighborX="1484" custLinFactNeighborY="-7913">
        <dgm:presLayoutVars>
          <dgm:bulletEnabled val="1"/>
        </dgm:presLayoutVars>
      </dgm:prSet>
      <dgm:spPr/>
    </dgm:pt>
    <dgm:pt modelId="{819BA5D0-26F5-4372-A14B-12742DD0D589}" type="pres">
      <dgm:prSet presAssocID="{131423A8-A0DE-4A34-9A2C-9C301BB00EAE}" presName="root" presStyleCnt="0"/>
      <dgm:spPr/>
    </dgm:pt>
    <dgm:pt modelId="{BC28CF06-DF03-4F44-A34D-BDEB74A78C55}" type="pres">
      <dgm:prSet presAssocID="{131423A8-A0DE-4A34-9A2C-9C301BB00EAE}" presName="rootComposite" presStyleCnt="0"/>
      <dgm:spPr/>
    </dgm:pt>
    <dgm:pt modelId="{3DB79979-6EFD-4135-AED1-39EC3518F365}" type="pres">
      <dgm:prSet presAssocID="{131423A8-A0DE-4A34-9A2C-9C301BB00EAE}" presName="rootText" presStyleLbl="node1" presStyleIdx="1" presStyleCnt="2" custLinFactNeighborX="-396" custLinFactNeighborY="6330"/>
      <dgm:spPr/>
    </dgm:pt>
    <dgm:pt modelId="{3618F544-8845-41E4-8BE5-89F794EF0CDA}" type="pres">
      <dgm:prSet presAssocID="{131423A8-A0DE-4A34-9A2C-9C301BB00EAE}" presName="rootConnector" presStyleLbl="node1" presStyleIdx="1" presStyleCnt="2"/>
      <dgm:spPr/>
    </dgm:pt>
    <dgm:pt modelId="{720ED3BE-1F02-4C84-BA78-AD25C69A07A6}" type="pres">
      <dgm:prSet presAssocID="{131423A8-A0DE-4A34-9A2C-9C301BB00EAE}" presName="childShape" presStyleCnt="0"/>
      <dgm:spPr/>
    </dgm:pt>
    <dgm:pt modelId="{BA04C46C-1125-4837-8D77-AE0EEDBE0804}" type="pres">
      <dgm:prSet presAssocID="{57DF3A79-47FE-4E18-978A-B471E577794E}" presName="Name13" presStyleLbl="parChTrans1D2" presStyleIdx="3" presStyleCnt="6"/>
      <dgm:spPr/>
    </dgm:pt>
    <dgm:pt modelId="{929EBCA0-C1C4-43D5-8F09-B5490B420070}" type="pres">
      <dgm:prSet presAssocID="{AB19D3B2-B848-44F4-AB33-B9C90AFBD1AD}" presName="childText" presStyleLbl="bgAcc1" presStyleIdx="3" presStyleCnt="6">
        <dgm:presLayoutVars>
          <dgm:bulletEnabled val="1"/>
        </dgm:presLayoutVars>
      </dgm:prSet>
      <dgm:spPr/>
    </dgm:pt>
    <dgm:pt modelId="{B711FE93-C9D4-48E7-AB40-7A081D00CB6A}" type="pres">
      <dgm:prSet presAssocID="{EBB79797-EC5D-469C-864E-55198182EB86}" presName="Name13" presStyleLbl="parChTrans1D2" presStyleIdx="4" presStyleCnt="6"/>
      <dgm:spPr/>
    </dgm:pt>
    <dgm:pt modelId="{121B0DFD-9A60-4C7D-8411-B58DF2745BCD}" type="pres">
      <dgm:prSet presAssocID="{5988BA3E-B62B-4AE1-AE60-4E1CF9A07099}" presName="childText" presStyleLbl="bgAcc1" presStyleIdx="4" presStyleCnt="6">
        <dgm:presLayoutVars>
          <dgm:bulletEnabled val="1"/>
        </dgm:presLayoutVars>
      </dgm:prSet>
      <dgm:spPr/>
    </dgm:pt>
    <dgm:pt modelId="{D80FE30E-DD4C-4946-915B-CC608F74E93C}" type="pres">
      <dgm:prSet presAssocID="{A12B63D4-3900-4109-8510-CA944967E8C5}" presName="Name13" presStyleLbl="parChTrans1D2" presStyleIdx="5" presStyleCnt="6"/>
      <dgm:spPr/>
    </dgm:pt>
    <dgm:pt modelId="{4CFAE69A-84B8-4901-8752-3F95384C52A5}" type="pres">
      <dgm:prSet presAssocID="{A86EA3FE-3D68-4460-BE4B-BDC42BD81731}" presName="childText" presStyleLbl="bgAcc1" presStyleIdx="5" presStyleCnt="6" custLinFactNeighborX="1484" custLinFactNeighborY="-8704">
        <dgm:presLayoutVars>
          <dgm:bulletEnabled val="1"/>
        </dgm:presLayoutVars>
      </dgm:prSet>
      <dgm:spPr/>
    </dgm:pt>
  </dgm:ptLst>
  <dgm:cxnLst>
    <dgm:cxn modelId="{19CF6208-5E22-40BE-AAA0-72132C39686B}" type="presOf" srcId="{A12B63D4-3900-4109-8510-CA944967E8C5}" destId="{D80FE30E-DD4C-4946-915B-CC608F74E93C}" srcOrd="0" destOrd="0" presId="urn:microsoft.com/office/officeart/2005/8/layout/hierarchy3"/>
    <dgm:cxn modelId="{8DE6040D-DD81-4A34-A591-790C9CE9A6B7}" type="presOf" srcId="{EBB79797-EC5D-469C-864E-55198182EB86}" destId="{B711FE93-C9D4-48E7-AB40-7A081D00CB6A}" srcOrd="0" destOrd="0" presId="urn:microsoft.com/office/officeart/2005/8/layout/hierarchy3"/>
    <dgm:cxn modelId="{EE27D416-4899-4D07-85B6-B9A9B40D1A11}" type="presOf" srcId="{AB19D3B2-B848-44F4-AB33-B9C90AFBD1AD}" destId="{929EBCA0-C1C4-43D5-8F09-B5490B420070}" srcOrd="0" destOrd="0" presId="urn:microsoft.com/office/officeart/2005/8/layout/hierarchy3"/>
    <dgm:cxn modelId="{44061018-3017-49AA-ACC3-37E0AC5DF4A9}" type="presOf" srcId="{BB0685BD-A269-4123-9A49-C64C11FD4A31}" destId="{D972ABB4-E925-47F2-958D-A93E24A0A33C}" srcOrd="0" destOrd="0" presId="urn:microsoft.com/office/officeart/2005/8/layout/hierarchy3"/>
    <dgm:cxn modelId="{3737A11C-45F8-4155-B845-A22447F26969}" type="presOf" srcId="{AAA93C28-75FD-46B8-AC23-BE47A0E9632C}" destId="{36D08B38-506E-40BA-B420-2E67A5436AA3}" srcOrd="0" destOrd="0" presId="urn:microsoft.com/office/officeart/2005/8/layout/hierarchy3"/>
    <dgm:cxn modelId="{ACA9D521-F064-432C-8C15-A61366CF9D4E}" srcId="{9FCCA241-5706-4E31-A975-CABB7E0776E0}" destId="{2ED9E9EF-2D14-4738-9209-9C8C050BBF2D}" srcOrd="2" destOrd="0" parTransId="{DDF93A98-BB5B-4D16-86FA-058DE98459B8}" sibTransId="{7A180EE1-B985-4909-9CA3-3AA0AF1DCBE7}"/>
    <dgm:cxn modelId="{1DAE8137-E51D-4C6B-B9FF-0BBA92876A30}" type="presOf" srcId="{DDF93A98-BB5B-4D16-86FA-058DE98459B8}" destId="{0C67CDCB-A4C8-471E-B89B-585BC0623DCF}" srcOrd="0" destOrd="0" presId="urn:microsoft.com/office/officeart/2005/8/layout/hierarchy3"/>
    <dgm:cxn modelId="{A57FD65C-4071-406B-9217-0536CE2F91A3}" type="presOf" srcId="{A86EA3FE-3D68-4460-BE4B-BDC42BD81731}" destId="{4CFAE69A-84B8-4901-8752-3F95384C52A5}" srcOrd="0" destOrd="0" presId="urn:microsoft.com/office/officeart/2005/8/layout/hierarchy3"/>
    <dgm:cxn modelId="{0ADCB85E-688A-427E-9B5B-4753610D28F2}" type="presOf" srcId="{9FCCA241-5706-4E31-A975-CABB7E0776E0}" destId="{0220B2A0-6D1D-4CFD-98DD-AF2ED4DD811E}" srcOrd="1" destOrd="0" presId="urn:microsoft.com/office/officeart/2005/8/layout/hierarchy3"/>
    <dgm:cxn modelId="{4DEA5C4D-A02D-4D99-B1DA-F9EA84BDD37E}" type="presOf" srcId="{33F97103-A6DF-4129-9B37-71DEF67CA000}" destId="{833FE325-9D09-4293-812E-185B38ABF6A2}" srcOrd="0" destOrd="0" presId="urn:microsoft.com/office/officeart/2005/8/layout/hierarchy3"/>
    <dgm:cxn modelId="{5877026F-598C-4D45-A4E6-33177A69A193}" srcId="{131423A8-A0DE-4A34-9A2C-9C301BB00EAE}" destId="{AB19D3B2-B848-44F4-AB33-B9C90AFBD1AD}" srcOrd="0" destOrd="0" parTransId="{57DF3A79-47FE-4E18-978A-B471E577794E}" sibTransId="{26BE5837-C530-48F6-A709-F7F40E81ECC2}"/>
    <dgm:cxn modelId="{213CD071-2579-4992-A135-830EE06AF86E}" type="presOf" srcId="{131423A8-A0DE-4A34-9A2C-9C301BB00EAE}" destId="{3DB79979-6EFD-4135-AED1-39EC3518F365}" srcOrd="0" destOrd="0" presId="urn:microsoft.com/office/officeart/2005/8/layout/hierarchy3"/>
    <dgm:cxn modelId="{AE2E1774-BDA3-4786-A9DE-C6E8E1D26E66}" type="presOf" srcId="{2ED9E9EF-2D14-4738-9209-9C8C050BBF2D}" destId="{ADA2C156-7217-454E-A2B3-6F50868AAF9E}" srcOrd="0" destOrd="0" presId="urn:microsoft.com/office/officeart/2005/8/layout/hierarchy3"/>
    <dgm:cxn modelId="{ABB11178-A4A3-408E-88C4-58E4AB227DFC}" type="presOf" srcId="{5988BA3E-B62B-4AE1-AE60-4E1CF9A07099}" destId="{121B0DFD-9A60-4C7D-8411-B58DF2745BCD}" srcOrd="0" destOrd="0" presId="urn:microsoft.com/office/officeart/2005/8/layout/hierarchy3"/>
    <dgm:cxn modelId="{F363717D-E85A-482B-9FF3-2C2120F493B0}" type="presOf" srcId="{9FCCA241-5706-4E31-A975-CABB7E0776E0}" destId="{2D1948C5-0875-48F1-AB42-470A48E0AFCB}" srcOrd="0" destOrd="0" presId="urn:microsoft.com/office/officeart/2005/8/layout/hierarchy3"/>
    <dgm:cxn modelId="{FD5C8C80-6EEF-4017-8725-452CE0B2839A}" type="presOf" srcId="{57DF3A79-47FE-4E18-978A-B471E577794E}" destId="{BA04C46C-1125-4837-8D77-AE0EEDBE0804}" srcOrd="0" destOrd="0" presId="urn:microsoft.com/office/officeart/2005/8/layout/hierarchy3"/>
    <dgm:cxn modelId="{B4D9259D-22EE-432B-9E78-EAB162876982}" srcId="{9FCCA241-5706-4E31-A975-CABB7E0776E0}" destId="{F68E4233-B889-41D7-882D-848AF5AFD8DC}" srcOrd="1" destOrd="0" parTransId="{AAA93C28-75FD-46B8-AC23-BE47A0E9632C}" sibTransId="{ED7882B1-9D1B-4EBE-8134-1D77155333E1}"/>
    <dgm:cxn modelId="{A7152E9D-0C7E-4508-B6A8-0FB3EF5CCAAB}" srcId="{131423A8-A0DE-4A34-9A2C-9C301BB00EAE}" destId="{A86EA3FE-3D68-4460-BE4B-BDC42BD81731}" srcOrd="2" destOrd="0" parTransId="{A12B63D4-3900-4109-8510-CA944967E8C5}" sibTransId="{C27D8ECE-1BE6-40CF-ADAC-1FAA109CCA9A}"/>
    <dgm:cxn modelId="{25C81DA7-4E6A-4CD3-BE29-97BC571D41CD}" srcId="{9FCCA241-5706-4E31-A975-CABB7E0776E0}" destId="{33F97103-A6DF-4129-9B37-71DEF67CA000}" srcOrd="0" destOrd="0" parTransId="{BB0685BD-A269-4123-9A49-C64C11FD4A31}" sibTransId="{C38538C3-1863-40E0-9822-856F0015118C}"/>
    <dgm:cxn modelId="{35BFE5B2-D291-4FF5-8BA5-34F584B29830}" srcId="{131423A8-A0DE-4A34-9A2C-9C301BB00EAE}" destId="{5988BA3E-B62B-4AE1-AE60-4E1CF9A07099}" srcOrd="1" destOrd="0" parTransId="{EBB79797-EC5D-469C-864E-55198182EB86}" sibTransId="{E1B079A5-3F20-4F07-8EC4-1B7F2CF87738}"/>
    <dgm:cxn modelId="{FA16CCD9-62C6-4268-932E-875102CC0A4D}" type="presOf" srcId="{F68E4233-B889-41D7-882D-848AF5AFD8DC}" destId="{74645521-9C1F-4017-8D99-259C9E0390FF}" srcOrd="0" destOrd="0" presId="urn:microsoft.com/office/officeart/2005/8/layout/hierarchy3"/>
    <dgm:cxn modelId="{03776FDC-1ECB-47CB-88E4-71E6FF076F6B}" srcId="{70E6CD4F-7578-4414-BDFA-DD113E68C5E4}" destId="{9FCCA241-5706-4E31-A975-CABB7E0776E0}" srcOrd="0" destOrd="0" parTransId="{DF210D39-9767-4CF8-8A89-7D381FEC4D15}" sibTransId="{A95DC1AE-0730-4581-AB47-821EBBDAF03E}"/>
    <dgm:cxn modelId="{B5EE5ADC-F33A-438B-BBCE-E61D0802ACA7}" type="presOf" srcId="{70E6CD4F-7578-4414-BDFA-DD113E68C5E4}" destId="{F1BCDF51-AD5D-4FCD-9E52-04AF9D8297AC}" srcOrd="0" destOrd="0" presId="urn:microsoft.com/office/officeart/2005/8/layout/hierarchy3"/>
    <dgm:cxn modelId="{156F7DEC-4853-421F-80B3-B8352971B899}" type="presOf" srcId="{131423A8-A0DE-4A34-9A2C-9C301BB00EAE}" destId="{3618F544-8845-41E4-8BE5-89F794EF0CDA}" srcOrd="1" destOrd="0" presId="urn:microsoft.com/office/officeart/2005/8/layout/hierarchy3"/>
    <dgm:cxn modelId="{BA9925FD-05F9-4EAA-B37A-B78A2FB7D6C0}" srcId="{70E6CD4F-7578-4414-BDFA-DD113E68C5E4}" destId="{131423A8-A0DE-4A34-9A2C-9C301BB00EAE}" srcOrd="1" destOrd="0" parTransId="{24F6EC03-1580-41E6-9D56-5A6D1FE66974}" sibTransId="{8C4C10A4-5436-4056-9A31-37F4BCA049CD}"/>
    <dgm:cxn modelId="{E6DC62EF-20A1-45F4-BE43-DE0615EB2928}" type="presParOf" srcId="{F1BCDF51-AD5D-4FCD-9E52-04AF9D8297AC}" destId="{EED62305-202C-48CD-A6C0-18C67FABE3F5}" srcOrd="0" destOrd="0" presId="urn:microsoft.com/office/officeart/2005/8/layout/hierarchy3"/>
    <dgm:cxn modelId="{0319DBB1-F587-45C3-A634-1C1AC9C87BA9}" type="presParOf" srcId="{EED62305-202C-48CD-A6C0-18C67FABE3F5}" destId="{2412A6F2-D25D-47E0-AD5B-D8E225F91C0E}" srcOrd="0" destOrd="0" presId="urn:microsoft.com/office/officeart/2005/8/layout/hierarchy3"/>
    <dgm:cxn modelId="{C061CC6F-19AA-48B1-A9DB-978182041CA1}" type="presParOf" srcId="{2412A6F2-D25D-47E0-AD5B-D8E225F91C0E}" destId="{2D1948C5-0875-48F1-AB42-470A48E0AFCB}" srcOrd="0" destOrd="0" presId="urn:microsoft.com/office/officeart/2005/8/layout/hierarchy3"/>
    <dgm:cxn modelId="{FD2723F4-FCDE-442D-979A-E99B11A7470B}" type="presParOf" srcId="{2412A6F2-D25D-47E0-AD5B-D8E225F91C0E}" destId="{0220B2A0-6D1D-4CFD-98DD-AF2ED4DD811E}" srcOrd="1" destOrd="0" presId="urn:microsoft.com/office/officeart/2005/8/layout/hierarchy3"/>
    <dgm:cxn modelId="{1AAF664C-2F6D-4477-8C92-9145ADEE095C}" type="presParOf" srcId="{EED62305-202C-48CD-A6C0-18C67FABE3F5}" destId="{BACD30B2-F7AC-4284-9187-1ABFFAD117EF}" srcOrd="1" destOrd="0" presId="urn:microsoft.com/office/officeart/2005/8/layout/hierarchy3"/>
    <dgm:cxn modelId="{1476B436-A512-4367-8429-C964B508961A}" type="presParOf" srcId="{BACD30B2-F7AC-4284-9187-1ABFFAD117EF}" destId="{D972ABB4-E925-47F2-958D-A93E24A0A33C}" srcOrd="0" destOrd="0" presId="urn:microsoft.com/office/officeart/2005/8/layout/hierarchy3"/>
    <dgm:cxn modelId="{B247318B-3491-4CF8-994D-94DBE1079F4E}" type="presParOf" srcId="{BACD30B2-F7AC-4284-9187-1ABFFAD117EF}" destId="{833FE325-9D09-4293-812E-185B38ABF6A2}" srcOrd="1" destOrd="0" presId="urn:microsoft.com/office/officeart/2005/8/layout/hierarchy3"/>
    <dgm:cxn modelId="{ED7D86AB-33C4-4340-B934-382F010FEEF3}" type="presParOf" srcId="{BACD30B2-F7AC-4284-9187-1ABFFAD117EF}" destId="{36D08B38-506E-40BA-B420-2E67A5436AA3}" srcOrd="2" destOrd="0" presId="urn:microsoft.com/office/officeart/2005/8/layout/hierarchy3"/>
    <dgm:cxn modelId="{E0D8FFDA-D61B-44E6-A2DA-009F5572481A}" type="presParOf" srcId="{BACD30B2-F7AC-4284-9187-1ABFFAD117EF}" destId="{74645521-9C1F-4017-8D99-259C9E0390FF}" srcOrd="3" destOrd="0" presId="urn:microsoft.com/office/officeart/2005/8/layout/hierarchy3"/>
    <dgm:cxn modelId="{DAE4F687-E63C-404E-9090-9F248BC1C340}" type="presParOf" srcId="{BACD30B2-F7AC-4284-9187-1ABFFAD117EF}" destId="{0C67CDCB-A4C8-471E-B89B-585BC0623DCF}" srcOrd="4" destOrd="0" presId="urn:microsoft.com/office/officeart/2005/8/layout/hierarchy3"/>
    <dgm:cxn modelId="{BE534814-8D20-4327-8151-9DE3C7F12833}" type="presParOf" srcId="{BACD30B2-F7AC-4284-9187-1ABFFAD117EF}" destId="{ADA2C156-7217-454E-A2B3-6F50868AAF9E}" srcOrd="5" destOrd="0" presId="urn:microsoft.com/office/officeart/2005/8/layout/hierarchy3"/>
    <dgm:cxn modelId="{35A6A74F-A616-46FD-9B60-4BF70F57132D}" type="presParOf" srcId="{F1BCDF51-AD5D-4FCD-9E52-04AF9D8297AC}" destId="{819BA5D0-26F5-4372-A14B-12742DD0D589}" srcOrd="1" destOrd="0" presId="urn:microsoft.com/office/officeart/2005/8/layout/hierarchy3"/>
    <dgm:cxn modelId="{A584DA56-F36F-4868-9F23-DB3F0E3BA7C9}" type="presParOf" srcId="{819BA5D0-26F5-4372-A14B-12742DD0D589}" destId="{BC28CF06-DF03-4F44-A34D-BDEB74A78C55}" srcOrd="0" destOrd="0" presId="urn:microsoft.com/office/officeart/2005/8/layout/hierarchy3"/>
    <dgm:cxn modelId="{9FAC5506-1C7D-4AE4-B66F-8B838C3A6276}" type="presParOf" srcId="{BC28CF06-DF03-4F44-A34D-BDEB74A78C55}" destId="{3DB79979-6EFD-4135-AED1-39EC3518F365}" srcOrd="0" destOrd="0" presId="urn:microsoft.com/office/officeart/2005/8/layout/hierarchy3"/>
    <dgm:cxn modelId="{8DED8942-6F68-4333-8777-623E1E809009}" type="presParOf" srcId="{BC28CF06-DF03-4F44-A34D-BDEB74A78C55}" destId="{3618F544-8845-41E4-8BE5-89F794EF0CDA}" srcOrd="1" destOrd="0" presId="urn:microsoft.com/office/officeart/2005/8/layout/hierarchy3"/>
    <dgm:cxn modelId="{2ACF5E00-F60C-431A-9C32-A0CDEC132C2B}" type="presParOf" srcId="{819BA5D0-26F5-4372-A14B-12742DD0D589}" destId="{720ED3BE-1F02-4C84-BA78-AD25C69A07A6}" srcOrd="1" destOrd="0" presId="urn:microsoft.com/office/officeart/2005/8/layout/hierarchy3"/>
    <dgm:cxn modelId="{8C9D4BE7-FE67-4F3F-A527-EA7B33563D94}" type="presParOf" srcId="{720ED3BE-1F02-4C84-BA78-AD25C69A07A6}" destId="{BA04C46C-1125-4837-8D77-AE0EEDBE0804}" srcOrd="0" destOrd="0" presId="urn:microsoft.com/office/officeart/2005/8/layout/hierarchy3"/>
    <dgm:cxn modelId="{5BFD10D9-DCD3-4014-860E-0610CDD3AA9D}" type="presParOf" srcId="{720ED3BE-1F02-4C84-BA78-AD25C69A07A6}" destId="{929EBCA0-C1C4-43D5-8F09-B5490B420070}" srcOrd="1" destOrd="0" presId="urn:microsoft.com/office/officeart/2005/8/layout/hierarchy3"/>
    <dgm:cxn modelId="{AFB5F506-AC98-4E06-AF63-124EDE06BB8C}" type="presParOf" srcId="{720ED3BE-1F02-4C84-BA78-AD25C69A07A6}" destId="{B711FE93-C9D4-48E7-AB40-7A081D00CB6A}" srcOrd="2" destOrd="0" presId="urn:microsoft.com/office/officeart/2005/8/layout/hierarchy3"/>
    <dgm:cxn modelId="{B0C7AB35-37EF-4845-95C7-7D7DDF0173BC}" type="presParOf" srcId="{720ED3BE-1F02-4C84-BA78-AD25C69A07A6}" destId="{121B0DFD-9A60-4C7D-8411-B58DF2745BCD}" srcOrd="3" destOrd="0" presId="urn:microsoft.com/office/officeart/2005/8/layout/hierarchy3"/>
    <dgm:cxn modelId="{543F33B9-680E-41C1-94B0-DC90995DF6AF}" type="presParOf" srcId="{720ED3BE-1F02-4C84-BA78-AD25C69A07A6}" destId="{D80FE30E-DD4C-4946-915B-CC608F74E93C}" srcOrd="4" destOrd="0" presId="urn:microsoft.com/office/officeart/2005/8/layout/hierarchy3"/>
    <dgm:cxn modelId="{AC1626B9-DEC6-4EA4-BEDF-04DFE472EC65}" type="presParOf" srcId="{720ED3BE-1F02-4C84-BA78-AD25C69A07A6}" destId="{4CFAE69A-84B8-4901-8752-3F95384C52A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D1780B-BF1E-4697-9C65-AC9FBCCC7D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F6DF19-7C2A-43C5-80ED-B1C07F4F09E4}">
      <dgm:prSet phldrT="[Text]" custT="1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Option 1</a:t>
          </a:r>
        </a:p>
        <a:p>
          <a:r>
            <a:rPr lang="en-US" sz="2000" dirty="0">
              <a:solidFill>
                <a:schemeClr val="tx1"/>
              </a:solidFill>
            </a:rPr>
            <a:t>$0.10 Real Estate Tax</a:t>
          </a:r>
        </a:p>
      </dgm:t>
    </dgm:pt>
    <dgm:pt modelId="{121F1A3B-CB83-4757-B281-C8B429DFBDD4}" type="parTrans" cxnId="{CFFF2351-59B4-47DD-B537-556E493F28F4}">
      <dgm:prSet/>
      <dgm:spPr/>
      <dgm:t>
        <a:bodyPr/>
        <a:lstStyle/>
        <a:p>
          <a:endParaRPr lang="en-US"/>
        </a:p>
      </dgm:t>
    </dgm:pt>
    <dgm:pt modelId="{9C677BAC-3E0B-47CD-801E-C294A91194E8}" type="sibTrans" cxnId="{CFFF2351-59B4-47DD-B537-556E493F28F4}">
      <dgm:prSet/>
      <dgm:spPr/>
      <dgm:t>
        <a:bodyPr/>
        <a:lstStyle/>
        <a:p>
          <a:endParaRPr lang="en-US"/>
        </a:p>
      </dgm:t>
    </dgm:pt>
    <dgm:pt modelId="{AF16C54F-511B-4C61-A852-DB06942181AC}">
      <dgm:prSet phldrT="[Text]" custT="1"/>
      <dgm:spPr/>
      <dgm:t>
        <a:bodyPr/>
        <a:lstStyle/>
        <a:p>
          <a:r>
            <a:rPr lang="en-US" sz="1800" dirty="0"/>
            <a:t>XX% average real estate tax of peer communities </a:t>
          </a:r>
        </a:p>
      </dgm:t>
    </dgm:pt>
    <dgm:pt modelId="{366601E7-DCFB-40B2-84FF-65DF8DFA2BE1}" type="parTrans" cxnId="{A975FE61-9139-473C-AF79-8F398D891064}">
      <dgm:prSet/>
      <dgm:spPr/>
      <dgm:t>
        <a:bodyPr/>
        <a:lstStyle/>
        <a:p>
          <a:endParaRPr lang="en-US"/>
        </a:p>
      </dgm:t>
    </dgm:pt>
    <dgm:pt modelId="{72210A8D-1A7E-47A7-8B60-C0411DA73F7B}" type="sibTrans" cxnId="{A975FE61-9139-473C-AF79-8F398D891064}">
      <dgm:prSet/>
      <dgm:spPr/>
      <dgm:t>
        <a:bodyPr/>
        <a:lstStyle/>
        <a:p>
          <a:endParaRPr lang="en-US"/>
        </a:p>
      </dgm:t>
    </dgm:pt>
    <dgm:pt modelId="{DC4F1D43-B6D9-4057-B398-E6F906F0FEEF}">
      <dgm:prSet phldrT="[Text]" custT="1"/>
      <dgm:spPr/>
      <dgm:t>
        <a:bodyPr/>
        <a:lstStyle/>
        <a:p>
          <a:r>
            <a:rPr lang="en-US" sz="1800" dirty="0"/>
            <a:t>Generates $88,177.09 new revenue</a:t>
          </a:r>
        </a:p>
      </dgm:t>
    </dgm:pt>
    <dgm:pt modelId="{8ADE6F84-A10C-4274-938A-AE3CF1588368}" type="parTrans" cxnId="{5DCCF46B-6AFA-4A47-A580-A0C71EF939CA}">
      <dgm:prSet/>
      <dgm:spPr/>
      <dgm:t>
        <a:bodyPr/>
        <a:lstStyle/>
        <a:p>
          <a:endParaRPr lang="en-US"/>
        </a:p>
      </dgm:t>
    </dgm:pt>
    <dgm:pt modelId="{DF2727AA-1305-4F06-A0DD-1AE8680728C7}" type="sibTrans" cxnId="{5DCCF46B-6AFA-4A47-A580-A0C71EF939CA}">
      <dgm:prSet/>
      <dgm:spPr/>
      <dgm:t>
        <a:bodyPr/>
        <a:lstStyle/>
        <a:p>
          <a:endParaRPr lang="en-US"/>
        </a:p>
      </dgm:t>
    </dgm:pt>
    <dgm:pt modelId="{8161512C-960B-4914-8524-E04BFF5B891E}">
      <dgm:prSet phldrT="[Text]" custT="1"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Option 2</a:t>
          </a:r>
        </a:p>
        <a:p>
          <a:r>
            <a:rPr lang="en-US" sz="2000" dirty="0">
              <a:solidFill>
                <a:schemeClr val="tx1"/>
              </a:solidFill>
            </a:rPr>
            <a:t>$0.18 Real Estate Tax</a:t>
          </a:r>
        </a:p>
      </dgm:t>
    </dgm:pt>
    <dgm:pt modelId="{9D9A2612-D670-4C2B-8605-F920B7960291}" type="parTrans" cxnId="{1BC68BEE-3E02-4F0E-BF11-F87172295E2F}">
      <dgm:prSet/>
      <dgm:spPr/>
      <dgm:t>
        <a:bodyPr/>
        <a:lstStyle/>
        <a:p>
          <a:endParaRPr lang="en-US"/>
        </a:p>
      </dgm:t>
    </dgm:pt>
    <dgm:pt modelId="{EDDAB0BA-451C-43CB-8F24-BB7590308B0B}" type="sibTrans" cxnId="{1BC68BEE-3E02-4F0E-BF11-F87172295E2F}">
      <dgm:prSet/>
      <dgm:spPr/>
      <dgm:t>
        <a:bodyPr/>
        <a:lstStyle/>
        <a:p>
          <a:endParaRPr lang="en-US"/>
        </a:p>
      </dgm:t>
    </dgm:pt>
    <dgm:pt modelId="{501F985A-ABFA-495F-9835-13758BF91493}">
      <dgm:prSet phldrT="[Text]" custT="1"/>
      <dgm:spPr/>
      <dgm:t>
        <a:bodyPr/>
        <a:lstStyle/>
        <a:p>
          <a:r>
            <a:rPr lang="en-US" sz="1800" dirty="0"/>
            <a:t>Increases the annual bill for the average Fluvanna parcel - $38.95 </a:t>
          </a:r>
        </a:p>
      </dgm:t>
    </dgm:pt>
    <dgm:pt modelId="{C2574AE8-178A-4167-A9B7-3BD5CE63209E}" type="parTrans" cxnId="{4723F8D5-9981-48B1-8119-0CD5EAD182D5}">
      <dgm:prSet/>
      <dgm:spPr/>
      <dgm:t>
        <a:bodyPr/>
        <a:lstStyle/>
        <a:p>
          <a:endParaRPr lang="en-US"/>
        </a:p>
      </dgm:t>
    </dgm:pt>
    <dgm:pt modelId="{8C6ED1F7-83D2-46D8-832D-DC9D2815CC29}" type="sibTrans" cxnId="{4723F8D5-9981-48B1-8119-0CD5EAD182D5}">
      <dgm:prSet/>
      <dgm:spPr/>
      <dgm:t>
        <a:bodyPr/>
        <a:lstStyle/>
        <a:p>
          <a:endParaRPr lang="en-US"/>
        </a:p>
      </dgm:t>
    </dgm:pt>
    <dgm:pt modelId="{27102DD8-BC19-49C1-B310-9F4026E6ED36}">
      <dgm:prSet phldrT="[Text]" custT="1"/>
      <dgm:spPr/>
      <dgm:t>
        <a:bodyPr/>
        <a:lstStyle/>
        <a:p>
          <a:r>
            <a:rPr lang="en-US" sz="1800" dirty="0"/>
            <a:t>Increases the annual bill for the average Albemarle parcel - $246.56 </a:t>
          </a:r>
        </a:p>
      </dgm:t>
    </dgm:pt>
    <dgm:pt modelId="{FF169E46-353F-4413-8245-A64556C8A33B}" type="parTrans" cxnId="{39A77B17-211B-41AD-A299-B60F63D90274}">
      <dgm:prSet/>
      <dgm:spPr/>
      <dgm:t>
        <a:bodyPr/>
        <a:lstStyle/>
        <a:p>
          <a:endParaRPr lang="en-US"/>
        </a:p>
      </dgm:t>
    </dgm:pt>
    <dgm:pt modelId="{D523087A-C1A3-40EA-99DB-0C8628022C2B}" type="sibTrans" cxnId="{39A77B17-211B-41AD-A299-B60F63D90274}">
      <dgm:prSet/>
      <dgm:spPr/>
      <dgm:t>
        <a:bodyPr/>
        <a:lstStyle/>
        <a:p>
          <a:endParaRPr lang="en-US"/>
        </a:p>
      </dgm:t>
    </dgm:pt>
    <dgm:pt modelId="{53E7D84A-7818-49F6-890B-B8C29A624A5B}">
      <dgm:prSet phldrT="[Text]" custT="1"/>
      <dgm:spPr/>
      <dgm:t>
        <a:bodyPr/>
        <a:lstStyle/>
        <a:p>
          <a:r>
            <a:rPr lang="en-US" sz="1800" dirty="0"/>
            <a:t>Average real estate tax of peer communities</a:t>
          </a:r>
        </a:p>
      </dgm:t>
    </dgm:pt>
    <dgm:pt modelId="{A55AC172-0A12-4FEA-B920-F6AE0CAE3D83}" type="sibTrans" cxnId="{69F2C00C-8845-4959-A847-0FFBF58AA995}">
      <dgm:prSet/>
      <dgm:spPr/>
      <dgm:t>
        <a:bodyPr/>
        <a:lstStyle/>
        <a:p>
          <a:endParaRPr lang="en-US"/>
        </a:p>
      </dgm:t>
    </dgm:pt>
    <dgm:pt modelId="{38AE8D08-2BE2-4C03-9FB7-D60D19D34825}" type="parTrans" cxnId="{69F2C00C-8845-4959-A847-0FFBF58AA995}">
      <dgm:prSet/>
      <dgm:spPr/>
      <dgm:t>
        <a:bodyPr/>
        <a:lstStyle/>
        <a:p>
          <a:endParaRPr lang="en-US"/>
        </a:p>
      </dgm:t>
    </dgm:pt>
    <dgm:pt modelId="{63CFA720-B25E-4E25-A694-99A53A16AD33}">
      <dgm:prSet phldrT="[Text]" custT="1"/>
      <dgm:spPr/>
      <dgm:t>
        <a:bodyPr/>
        <a:lstStyle/>
        <a:p>
          <a:r>
            <a:rPr lang="en-US" sz="1800" dirty="0"/>
            <a:t>Generates $158,720.22 new revenue</a:t>
          </a:r>
        </a:p>
      </dgm:t>
    </dgm:pt>
    <dgm:pt modelId="{A5629EFE-6FAD-430B-B227-BD5D1F8E891B}" type="parTrans" cxnId="{45A4BBE9-5F69-40B0-9469-3F7B8E1AB83E}">
      <dgm:prSet/>
      <dgm:spPr/>
      <dgm:t>
        <a:bodyPr/>
        <a:lstStyle/>
        <a:p>
          <a:endParaRPr lang="en-US"/>
        </a:p>
      </dgm:t>
    </dgm:pt>
    <dgm:pt modelId="{034B2E13-9806-43F7-A471-05743B8F985E}" type="sibTrans" cxnId="{45A4BBE9-5F69-40B0-9469-3F7B8E1AB83E}">
      <dgm:prSet/>
      <dgm:spPr/>
      <dgm:t>
        <a:bodyPr/>
        <a:lstStyle/>
        <a:p>
          <a:endParaRPr lang="en-US"/>
        </a:p>
      </dgm:t>
    </dgm:pt>
    <dgm:pt modelId="{C03EA6A8-D5C0-40FC-9BFD-26A989DFD79B}">
      <dgm:prSet phldrT="[Text]" custT="1"/>
      <dgm:spPr/>
      <dgm:t>
        <a:bodyPr/>
        <a:lstStyle/>
        <a:p>
          <a:r>
            <a:rPr lang="en-US" sz="1800" dirty="0"/>
            <a:t>Increases the annual bill for the average Fluvanna parcel - $70.13 </a:t>
          </a:r>
        </a:p>
      </dgm:t>
    </dgm:pt>
    <dgm:pt modelId="{90CADC3F-3F57-4BB8-B46A-961674712277}" type="parTrans" cxnId="{CE8568B1-80D9-4D7A-8C21-4CF4E39901B0}">
      <dgm:prSet/>
      <dgm:spPr/>
      <dgm:t>
        <a:bodyPr/>
        <a:lstStyle/>
        <a:p>
          <a:endParaRPr lang="en-US"/>
        </a:p>
      </dgm:t>
    </dgm:pt>
    <dgm:pt modelId="{4F521599-EEC3-43CB-B4AA-AA4CE4B9515D}" type="sibTrans" cxnId="{CE8568B1-80D9-4D7A-8C21-4CF4E39901B0}">
      <dgm:prSet/>
      <dgm:spPr/>
      <dgm:t>
        <a:bodyPr/>
        <a:lstStyle/>
        <a:p>
          <a:endParaRPr lang="en-US"/>
        </a:p>
      </dgm:t>
    </dgm:pt>
    <dgm:pt modelId="{900A0EE1-A88A-46C0-B9A3-BF5C5EE9D66F}">
      <dgm:prSet phldrT="[Text]" custT="1"/>
      <dgm:spPr/>
      <dgm:t>
        <a:bodyPr/>
        <a:lstStyle/>
        <a:p>
          <a:r>
            <a:rPr lang="en-US" sz="1800" dirty="0"/>
            <a:t>Increases the annual bill for the average Albemarle parcel - $443.80 </a:t>
          </a:r>
        </a:p>
      </dgm:t>
    </dgm:pt>
    <dgm:pt modelId="{BBCA39CE-6E41-4269-806A-5E2F0DC5899E}" type="parTrans" cxnId="{FFE6A6CE-DB90-4E8E-917C-7E56832DE7C4}">
      <dgm:prSet/>
      <dgm:spPr/>
      <dgm:t>
        <a:bodyPr/>
        <a:lstStyle/>
        <a:p>
          <a:endParaRPr lang="en-US"/>
        </a:p>
      </dgm:t>
    </dgm:pt>
    <dgm:pt modelId="{53454184-DD5F-43AA-879F-1F0A638CAF1E}" type="sibTrans" cxnId="{FFE6A6CE-DB90-4E8E-917C-7E56832DE7C4}">
      <dgm:prSet/>
      <dgm:spPr/>
      <dgm:t>
        <a:bodyPr/>
        <a:lstStyle/>
        <a:p>
          <a:endParaRPr lang="en-US"/>
        </a:p>
      </dgm:t>
    </dgm:pt>
    <dgm:pt modelId="{4A30EE02-A64E-44CC-ACC8-D96D4E7C9A0E}">
      <dgm:prSet phldrT="[Text]" custT="1"/>
      <dgm:spPr/>
      <dgm:t>
        <a:bodyPr/>
        <a:lstStyle/>
        <a:p>
          <a:endParaRPr lang="en-US" sz="1800" dirty="0"/>
        </a:p>
      </dgm:t>
    </dgm:pt>
    <dgm:pt modelId="{11EDA896-2F24-45D0-A82D-F43BB3B0ABED}" type="parTrans" cxnId="{8FBF0439-BD0D-4319-A7A8-10124C7612F0}">
      <dgm:prSet/>
      <dgm:spPr/>
      <dgm:t>
        <a:bodyPr/>
        <a:lstStyle/>
        <a:p>
          <a:endParaRPr lang="en-US"/>
        </a:p>
      </dgm:t>
    </dgm:pt>
    <dgm:pt modelId="{F3E8E2C3-3E41-43D2-A448-8DC83AAB2CC0}" type="sibTrans" cxnId="{8FBF0439-BD0D-4319-A7A8-10124C7612F0}">
      <dgm:prSet/>
      <dgm:spPr/>
      <dgm:t>
        <a:bodyPr/>
        <a:lstStyle/>
        <a:p>
          <a:endParaRPr lang="en-US"/>
        </a:p>
      </dgm:t>
    </dgm:pt>
    <dgm:pt modelId="{9D0DD79E-9C29-43A9-88FE-B15C21815B7F}">
      <dgm:prSet phldrT="[Text]" custT="1"/>
      <dgm:spPr/>
      <dgm:t>
        <a:bodyPr/>
        <a:lstStyle/>
        <a:p>
          <a:endParaRPr lang="en-US" sz="1800" dirty="0"/>
        </a:p>
      </dgm:t>
    </dgm:pt>
    <dgm:pt modelId="{CA5B2C94-E54E-4DA6-A3FA-AB374F6FF951}" type="parTrans" cxnId="{33E959BF-2077-4BA4-9E6C-3B4968B61CF6}">
      <dgm:prSet/>
      <dgm:spPr/>
      <dgm:t>
        <a:bodyPr/>
        <a:lstStyle/>
        <a:p>
          <a:endParaRPr lang="en-US"/>
        </a:p>
      </dgm:t>
    </dgm:pt>
    <dgm:pt modelId="{DA7112A2-7850-496F-9367-9F6D12D9CD8D}" type="sibTrans" cxnId="{33E959BF-2077-4BA4-9E6C-3B4968B61CF6}">
      <dgm:prSet/>
      <dgm:spPr/>
      <dgm:t>
        <a:bodyPr/>
        <a:lstStyle/>
        <a:p>
          <a:endParaRPr lang="en-US"/>
        </a:p>
      </dgm:t>
    </dgm:pt>
    <dgm:pt modelId="{EBB5778E-19A8-4D0F-8ECE-8F3E559B0D52}">
      <dgm:prSet phldrT="[Text]" custT="1"/>
      <dgm:spPr/>
      <dgm:t>
        <a:bodyPr/>
        <a:lstStyle/>
        <a:p>
          <a:endParaRPr lang="en-US" sz="1800" dirty="0"/>
        </a:p>
      </dgm:t>
    </dgm:pt>
    <dgm:pt modelId="{5CC981DE-DC3B-4B72-A7A6-BEB1973E4B65}" type="parTrans" cxnId="{C090052B-B895-4D9A-88BA-93DB477B0136}">
      <dgm:prSet/>
      <dgm:spPr/>
      <dgm:t>
        <a:bodyPr/>
        <a:lstStyle/>
        <a:p>
          <a:endParaRPr lang="en-US"/>
        </a:p>
      </dgm:t>
    </dgm:pt>
    <dgm:pt modelId="{21EA6350-22C0-4D27-B3DA-088FAA3E1D07}" type="sibTrans" cxnId="{C090052B-B895-4D9A-88BA-93DB477B0136}">
      <dgm:prSet/>
      <dgm:spPr/>
      <dgm:t>
        <a:bodyPr/>
        <a:lstStyle/>
        <a:p>
          <a:endParaRPr lang="en-US"/>
        </a:p>
      </dgm:t>
    </dgm:pt>
    <dgm:pt modelId="{A58D2ED9-A387-45C3-A5FF-29C2EC09F4E5}">
      <dgm:prSet phldrT="[Text]" custT="1"/>
      <dgm:spPr/>
      <dgm:t>
        <a:bodyPr/>
        <a:lstStyle/>
        <a:p>
          <a:endParaRPr lang="en-US" sz="1800" dirty="0"/>
        </a:p>
      </dgm:t>
    </dgm:pt>
    <dgm:pt modelId="{60A46B57-F100-4944-8432-1A8F9CA7217E}" type="parTrans" cxnId="{E625B053-C1EA-4F0B-8E78-0F913783D15F}">
      <dgm:prSet/>
      <dgm:spPr/>
      <dgm:t>
        <a:bodyPr/>
        <a:lstStyle/>
        <a:p>
          <a:endParaRPr lang="en-US"/>
        </a:p>
      </dgm:t>
    </dgm:pt>
    <dgm:pt modelId="{ED8865F7-655D-41A1-9675-6FB4BFD529CF}" type="sibTrans" cxnId="{E625B053-C1EA-4F0B-8E78-0F913783D15F}">
      <dgm:prSet/>
      <dgm:spPr/>
      <dgm:t>
        <a:bodyPr/>
        <a:lstStyle/>
        <a:p>
          <a:endParaRPr lang="en-US"/>
        </a:p>
      </dgm:t>
    </dgm:pt>
    <dgm:pt modelId="{C239E4F1-3C33-4A65-8C03-9DDC71E0DE3A}">
      <dgm:prSet phldrT="[Text]" custT="1"/>
      <dgm:spPr/>
      <dgm:t>
        <a:bodyPr/>
        <a:lstStyle/>
        <a:p>
          <a:endParaRPr lang="en-US" sz="1800" dirty="0"/>
        </a:p>
      </dgm:t>
    </dgm:pt>
    <dgm:pt modelId="{B8BEB6B3-A2D8-4A8E-869F-C03F5B93C884}" type="parTrans" cxnId="{4601DE23-77B1-4A60-8C58-07581E18467A}">
      <dgm:prSet/>
      <dgm:spPr/>
      <dgm:t>
        <a:bodyPr/>
        <a:lstStyle/>
        <a:p>
          <a:endParaRPr lang="en-US"/>
        </a:p>
      </dgm:t>
    </dgm:pt>
    <dgm:pt modelId="{C57E5BF1-DF0F-4D2E-A5F5-71A501D91A5E}" type="sibTrans" cxnId="{4601DE23-77B1-4A60-8C58-07581E18467A}">
      <dgm:prSet/>
      <dgm:spPr/>
      <dgm:t>
        <a:bodyPr/>
        <a:lstStyle/>
        <a:p>
          <a:endParaRPr lang="en-US"/>
        </a:p>
      </dgm:t>
    </dgm:pt>
    <dgm:pt modelId="{99CF986F-2237-4BCD-B0F1-AEDFA2A6F48B}">
      <dgm:prSet phldrT="[Text]" custT="1"/>
      <dgm:spPr/>
      <dgm:t>
        <a:bodyPr/>
        <a:lstStyle/>
        <a:p>
          <a:endParaRPr lang="en-US" sz="1800" dirty="0"/>
        </a:p>
      </dgm:t>
    </dgm:pt>
    <dgm:pt modelId="{2A3D6416-8581-4980-905B-35C3C0B0D541}" type="parTrans" cxnId="{97DEE5D2-4D80-4F20-9E4B-90BB4D6B297B}">
      <dgm:prSet/>
      <dgm:spPr/>
      <dgm:t>
        <a:bodyPr/>
        <a:lstStyle/>
        <a:p>
          <a:endParaRPr lang="en-US"/>
        </a:p>
      </dgm:t>
    </dgm:pt>
    <dgm:pt modelId="{97852C48-2CE0-484D-AF99-04F1B44800D2}" type="sibTrans" cxnId="{97DEE5D2-4D80-4F20-9E4B-90BB4D6B297B}">
      <dgm:prSet/>
      <dgm:spPr/>
      <dgm:t>
        <a:bodyPr/>
        <a:lstStyle/>
        <a:p>
          <a:endParaRPr lang="en-US"/>
        </a:p>
      </dgm:t>
    </dgm:pt>
    <dgm:pt modelId="{46EE76FB-3077-4455-B4F6-0D63A68BA361}" type="pres">
      <dgm:prSet presAssocID="{0BD1780B-BF1E-4697-9C65-AC9FBCCC7D03}" presName="Name0" presStyleCnt="0">
        <dgm:presLayoutVars>
          <dgm:dir/>
          <dgm:animLvl val="lvl"/>
          <dgm:resizeHandles val="exact"/>
        </dgm:presLayoutVars>
      </dgm:prSet>
      <dgm:spPr/>
    </dgm:pt>
    <dgm:pt modelId="{CD1EA5FA-0597-4D1C-A10D-B14E0480C5AE}" type="pres">
      <dgm:prSet presAssocID="{48F6DF19-7C2A-43C5-80ED-B1C07F4F09E4}" presName="composite" presStyleCnt="0"/>
      <dgm:spPr/>
    </dgm:pt>
    <dgm:pt modelId="{E10F9A1A-8E87-487F-B812-18D2A06E25E0}" type="pres">
      <dgm:prSet presAssocID="{48F6DF19-7C2A-43C5-80ED-B1C07F4F09E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96C825A-3E6C-4E62-8905-9411E760B0FA}" type="pres">
      <dgm:prSet presAssocID="{48F6DF19-7C2A-43C5-80ED-B1C07F4F09E4}" presName="desTx" presStyleLbl="alignAccFollowNode1" presStyleIdx="0" presStyleCnt="2">
        <dgm:presLayoutVars>
          <dgm:bulletEnabled val="1"/>
        </dgm:presLayoutVars>
      </dgm:prSet>
      <dgm:spPr/>
    </dgm:pt>
    <dgm:pt modelId="{85F205F9-C0DB-4C1D-9082-B480197A03D0}" type="pres">
      <dgm:prSet presAssocID="{9C677BAC-3E0B-47CD-801E-C294A91194E8}" presName="space" presStyleCnt="0"/>
      <dgm:spPr/>
    </dgm:pt>
    <dgm:pt modelId="{C1EB4EAA-CD48-419A-A63F-01CB2077FCC1}" type="pres">
      <dgm:prSet presAssocID="{8161512C-960B-4914-8524-E04BFF5B891E}" presName="composite" presStyleCnt="0"/>
      <dgm:spPr/>
    </dgm:pt>
    <dgm:pt modelId="{EDECA679-5B92-432F-BA3B-1DDE0549291E}" type="pres">
      <dgm:prSet presAssocID="{8161512C-960B-4914-8524-E04BFF5B891E}" presName="parTx" presStyleLbl="alignNode1" presStyleIdx="1" presStyleCnt="2" custLinFactNeighborY="-123">
        <dgm:presLayoutVars>
          <dgm:chMax val="0"/>
          <dgm:chPref val="0"/>
          <dgm:bulletEnabled val="1"/>
        </dgm:presLayoutVars>
      </dgm:prSet>
      <dgm:spPr/>
    </dgm:pt>
    <dgm:pt modelId="{52DCA20C-8C6D-430F-A169-3FECC3434004}" type="pres">
      <dgm:prSet presAssocID="{8161512C-960B-4914-8524-E04BFF5B891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B80E804-A31D-49B6-8E03-C54287525199}" type="presOf" srcId="{0BD1780B-BF1E-4697-9C65-AC9FBCCC7D03}" destId="{46EE76FB-3077-4455-B4F6-0D63A68BA361}" srcOrd="0" destOrd="0" presId="urn:microsoft.com/office/officeart/2005/8/layout/hList1"/>
    <dgm:cxn modelId="{69F2C00C-8845-4959-A847-0FFBF58AA995}" srcId="{8161512C-960B-4914-8524-E04BFF5B891E}" destId="{53E7D84A-7818-49F6-890B-B8C29A624A5B}" srcOrd="0" destOrd="0" parTransId="{38AE8D08-2BE2-4C03-9FB7-D60D19D34825}" sibTransId="{A55AC172-0A12-4FEA-B920-F6AE0CAE3D83}"/>
    <dgm:cxn modelId="{39A77B17-211B-41AD-A299-B60F63D90274}" srcId="{48F6DF19-7C2A-43C5-80ED-B1C07F4F09E4}" destId="{27102DD8-BC19-49C1-B310-9F4026E6ED36}" srcOrd="6" destOrd="0" parTransId="{FF169E46-353F-4413-8245-A64556C8A33B}" sibTransId="{D523087A-C1A3-40EA-99DB-0C8628022C2B}"/>
    <dgm:cxn modelId="{4601DE23-77B1-4A60-8C58-07581E18467A}" srcId="{8161512C-960B-4914-8524-E04BFF5B891E}" destId="{C239E4F1-3C33-4A65-8C03-9DDC71E0DE3A}" srcOrd="3" destOrd="0" parTransId="{B8BEB6B3-A2D8-4A8E-869F-C03F5B93C884}" sibTransId="{C57E5BF1-DF0F-4D2E-A5F5-71A501D91A5E}"/>
    <dgm:cxn modelId="{C090052B-B895-4D9A-88BA-93DB477B0136}" srcId="{48F6DF19-7C2A-43C5-80ED-B1C07F4F09E4}" destId="{EBB5778E-19A8-4D0F-8ECE-8F3E559B0D52}" srcOrd="5" destOrd="0" parTransId="{5CC981DE-DC3B-4B72-A7A6-BEB1973E4B65}" sibTransId="{21EA6350-22C0-4D27-B3DA-088FAA3E1D07}"/>
    <dgm:cxn modelId="{2A571B2C-C34E-4948-B36B-02EE75CEC3CA}" type="presOf" srcId="{C03EA6A8-D5C0-40FC-9BFD-26A989DFD79B}" destId="{52DCA20C-8C6D-430F-A169-3FECC3434004}" srcOrd="0" destOrd="4" presId="urn:microsoft.com/office/officeart/2005/8/layout/hList1"/>
    <dgm:cxn modelId="{F1267432-3369-40D5-8B8C-98F1BCEBF969}" type="presOf" srcId="{99CF986F-2237-4BCD-B0F1-AEDFA2A6F48B}" destId="{52DCA20C-8C6D-430F-A169-3FECC3434004}" srcOrd="0" destOrd="5" presId="urn:microsoft.com/office/officeart/2005/8/layout/hList1"/>
    <dgm:cxn modelId="{8FBF0439-BD0D-4319-A7A8-10124C7612F0}" srcId="{48F6DF19-7C2A-43C5-80ED-B1C07F4F09E4}" destId="{4A30EE02-A64E-44CC-ACC8-D96D4E7C9A0E}" srcOrd="1" destOrd="0" parTransId="{11EDA896-2F24-45D0-A82D-F43BB3B0ABED}" sibTransId="{F3E8E2C3-3E41-43D2-A448-8DC83AAB2CC0}"/>
    <dgm:cxn modelId="{1B5F6E3E-F36E-4C35-822C-5EE93237CCB0}" type="presOf" srcId="{C239E4F1-3C33-4A65-8C03-9DDC71E0DE3A}" destId="{52DCA20C-8C6D-430F-A169-3FECC3434004}" srcOrd="0" destOrd="3" presId="urn:microsoft.com/office/officeart/2005/8/layout/hList1"/>
    <dgm:cxn modelId="{A975FE61-9139-473C-AF79-8F398D891064}" srcId="{48F6DF19-7C2A-43C5-80ED-B1C07F4F09E4}" destId="{AF16C54F-511B-4C61-A852-DB06942181AC}" srcOrd="0" destOrd="0" parTransId="{366601E7-DCFB-40B2-84FF-65DF8DFA2BE1}" sibTransId="{72210A8D-1A7E-47A7-8B60-C0411DA73F7B}"/>
    <dgm:cxn modelId="{5DCCF46B-6AFA-4A47-A580-A0C71EF939CA}" srcId="{48F6DF19-7C2A-43C5-80ED-B1C07F4F09E4}" destId="{DC4F1D43-B6D9-4057-B398-E6F906F0FEEF}" srcOrd="2" destOrd="0" parTransId="{8ADE6F84-A10C-4274-938A-AE3CF1588368}" sibTransId="{DF2727AA-1305-4F06-A0DD-1AE8680728C7}"/>
    <dgm:cxn modelId="{3A74594D-4B8D-4D4C-AE4B-AFDD06D29E3E}" type="presOf" srcId="{63CFA720-B25E-4E25-A694-99A53A16AD33}" destId="{52DCA20C-8C6D-430F-A169-3FECC3434004}" srcOrd="0" destOrd="2" presId="urn:microsoft.com/office/officeart/2005/8/layout/hList1"/>
    <dgm:cxn modelId="{B9DD2750-ECF1-4D87-B060-913F2F5CAB7E}" type="presOf" srcId="{AF16C54F-511B-4C61-A852-DB06942181AC}" destId="{B96C825A-3E6C-4E62-8905-9411E760B0FA}" srcOrd="0" destOrd="0" presId="urn:microsoft.com/office/officeart/2005/8/layout/hList1"/>
    <dgm:cxn modelId="{CFFF2351-59B4-47DD-B537-556E493F28F4}" srcId="{0BD1780B-BF1E-4697-9C65-AC9FBCCC7D03}" destId="{48F6DF19-7C2A-43C5-80ED-B1C07F4F09E4}" srcOrd="0" destOrd="0" parTransId="{121F1A3B-CB83-4757-B281-C8B429DFBDD4}" sibTransId="{9C677BAC-3E0B-47CD-801E-C294A91194E8}"/>
    <dgm:cxn modelId="{82127F51-445E-44EA-8269-83B657CC4C0C}" type="presOf" srcId="{A58D2ED9-A387-45C3-A5FF-29C2EC09F4E5}" destId="{52DCA20C-8C6D-430F-A169-3FECC3434004}" srcOrd="0" destOrd="1" presId="urn:microsoft.com/office/officeart/2005/8/layout/hList1"/>
    <dgm:cxn modelId="{E625B053-C1EA-4F0B-8E78-0F913783D15F}" srcId="{8161512C-960B-4914-8524-E04BFF5B891E}" destId="{A58D2ED9-A387-45C3-A5FF-29C2EC09F4E5}" srcOrd="1" destOrd="0" parTransId="{60A46B57-F100-4944-8432-1A8F9CA7217E}" sibTransId="{ED8865F7-655D-41A1-9675-6FB4BFD529CF}"/>
    <dgm:cxn modelId="{A7927B83-B026-451B-825D-A91C924F7C2E}" type="presOf" srcId="{DC4F1D43-B6D9-4057-B398-E6F906F0FEEF}" destId="{B96C825A-3E6C-4E62-8905-9411E760B0FA}" srcOrd="0" destOrd="2" presId="urn:microsoft.com/office/officeart/2005/8/layout/hList1"/>
    <dgm:cxn modelId="{08E51F8C-7235-463B-847C-50597F4F3898}" type="presOf" srcId="{900A0EE1-A88A-46C0-B9A3-BF5C5EE9D66F}" destId="{52DCA20C-8C6D-430F-A169-3FECC3434004}" srcOrd="0" destOrd="6" presId="urn:microsoft.com/office/officeart/2005/8/layout/hList1"/>
    <dgm:cxn modelId="{429EB09B-70C8-4A86-8C8E-B9FC8E798941}" type="presOf" srcId="{48F6DF19-7C2A-43C5-80ED-B1C07F4F09E4}" destId="{E10F9A1A-8E87-487F-B812-18D2A06E25E0}" srcOrd="0" destOrd="0" presId="urn:microsoft.com/office/officeart/2005/8/layout/hList1"/>
    <dgm:cxn modelId="{F2F35DA3-F899-4FC7-916A-5F6DB8F214A7}" type="presOf" srcId="{9D0DD79E-9C29-43A9-88FE-B15C21815B7F}" destId="{B96C825A-3E6C-4E62-8905-9411E760B0FA}" srcOrd="0" destOrd="3" presId="urn:microsoft.com/office/officeart/2005/8/layout/hList1"/>
    <dgm:cxn modelId="{5198BBAB-51F8-4D7A-BBCA-5418B6089310}" type="presOf" srcId="{EBB5778E-19A8-4D0F-8ECE-8F3E559B0D52}" destId="{B96C825A-3E6C-4E62-8905-9411E760B0FA}" srcOrd="0" destOrd="5" presId="urn:microsoft.com/office/officeart/2005/8/layout/hList1"/>
    <dgm:cxn modelId="{CE8568B1-80D9-4D7A-8C21-4CF4E39901B0}" srcId="{8161512C-960B-4914-8524-E04BFF5B891E}" destId="{C03EA6A8-D5C0-40FC-9BFD-26A989DFD79B}" srcOrd="4" destOrd="0" parTransId="{90CADC3F-3F57-4BB8-B46A-961674712277}" sibTransId="{4F521599-EEC3-43CB-B4AA-AA4CE4B9515D}"/>
    <dgm:cxn modelId="{33E959BF-2077-4BA4-9E6C-3B4968B61CF6}" srcId="{48F6DF19-7C2A-43C5-80ED-B1C07F4F09E4}" destId="{9D0DD79E-9C29-43A9-88FE-B15C21815B7F}" srcOrd="3" destOrd="0" parTransId="{CA5B2C94-E54E-4DA6-A3FA-AB374F6FF951}" sibTransId="{DA7112A2-7850-496F-9367-9F6D12D9CD8D}"/>
    <dgm:cxn modelId="{DB0015C6-D1EB-4726-B1A1-0D10476DAC78}" type="presOf" srcId="{4A30EE02-A64E-44CC-ACC8-D96D4E7C9A0E}" destId="{B96C825A-3E6C-4E62-8905-9411E760B0FA}" srcOrd="0" destOrd="1" presId="urn:microsoft.com/office/officeart/2005/8/layout/hList1"/>
    <dgm:cxn modelId="{FFE6A6CE-DB90-4E8E-917C-7E56832DE7C4}" srcId="{8161512C-960B-4914-8524-E04BFF5B891E}" destId="{900A0EE1-A88A-46C0-B9A3-BF5C5EE9D66F}" srcOrd="6" destOrd="0" parTransId="{BBCA39CE-6E41-4269-806A-5E2F0DC5899E}" sibTransId="{53454184-DD5F-43AA-879F-1F0A638CAF1E}"/>
    <dgm:cxn modelId="{97DEE5D2-4D80-4F20-9E4B-90BB4D6B297B}" srcId="{8161512C-960B-4914-8524-E04BFF5B891E}" destId="{99CF986F-2237-4BCD-B0F1-AEDFA2A6F48B}" srcOrd="5" destOrd="0" parTransId="{2A3D6416-8581-4980-905B-35C3C0B0D541}" sibTransId="{97852C48-2CE0-484D-AF99-04F1B44800D2}"/>
    <dgm:cxn modelId="{4723F8D5-9981-48B1-8119-0CD5EAD182D5}" srcId="{48F6DF19-7C2A-43C5-80ED-B1C07F4F09E4}" destId="{501F985A-ABFA-495F-9835-13758BF91493}" srcOrd="4" destOrd="0" parTransId="{C2574AE8-178A-4167-A9B7-3BD5CE63209E}" sibTransId="{8C6ED1F7-83D2-46D8-832D-DC9D2815CC29}"/>
    <dgm:cxn modelId="{D442B4E0-1B1F-4F68-9328-23285891A325}" type="presOf" srcId="{27102DD8-BC19-49C1-B310-9F4026E6ED36}" destId="{B96C825A-3E6C-4E62-8905-9411E760B0FA}" srcOrd="0" destOrd="6" presId="urn:microsoft.com/office/officeart/2005/8/layout/hList1"/>
    <dgm:cxn modelId="{2960B2E7-886E-4DA0-8A49-19E97561EA19}" type="presOf" srcId="{501F985A-ABFA-495F-9835-13758BF91493}" destId="{B96C825A-3E6C-4E62-8905-9411E760B0FA}" srcOrd="0" destOrd="4" presId="urn:microsoft.com/office/officeart/2005/8/layout/hList1"/>
    <dgm:cxn modelId="{45A4BBE9-5F69-40B0-9469-3F7B8E1AB83E}" srcId="{8161512C-960B-4914-8524-E04BFF5B891E}" destId="{63CFA720-B25E-4E25-A694-99A53A16AD33}" srcOrd="2" destOrd="0" parTransId="{A5629EFE-6FAD-430B-B227-BD5D1F8E891B}" sibTransId="{034B2E13-9806-43F7-A471-05743B8F985E}"/>
    <dgm:cxn modelId="{2CC862EC-A0CF-498E-8F05-461468BB3BF0}" type="presOf" srcId="{8161512C-960B-4914-8524-E04BFF5B891E}" destId="{EDECA679-5B92-432F-BA3B-1DDE0549291E}" srcOrd="0" destOrd="0" presId="urn:microsoft.com/office/officeart/2005/8/layout/hList1"/>
    <dgm:cxn modelId="{1BC68BEE-3E02-4F0E-BF11-F87172295E2F}" srcId="{0BD1780B-BF1E-4697-9C65-AC9FBCCC7D03}" destId="{8161512C-960B-4914-8524-E04BFF5B891E}" srcOrd="1" destOrd="0" parTransId="{9D9A2612-D670-4C2B-8605-F920B7960291}" sibTransId="{EDDAB0BA-451C-43CB-8F24-BB7590308B0B}"/>
    <dgm:cxn modelId="{0789B8FD-CEA1-4DF0-869D-BBA1D99C74D2}" type="presOf" srcId="{53E7D84A-7818-49F6-890B-B8C29A624A5B}" destId="{52DCA20C-8C6D-430F-A169-3FECC3434004}" srcOrd="0" destOrd="0" presId="urn:microsoft.com/office/officeart/2005/8/layout/hList1"/>
    <dgm:cxn modelId="{63AB587A-57CF-4E1D-92DA-E1158ABFFB9C}" type="presParOf" srcId="{46EE76FB-3077-4455-B4F6-0D63A68BA361}" destId="{CD1EA5FA-0597-4D1C-A10D-B14E0480C5AE}" srcOrd="0" destOrd="0" presId="urn:microsoft.com/office/officeart/2005/8/layout/hList1"/>
    <dgm:cxn modelId="{145BAA18-F1F5-46B5-B582-341F8D4114B1}" type="presParOf" srcId="{CD1EA5FA-0597-4D1C-A10D-B14E0480C5AE}" destId="{E10F9A1A-8E87-487F-B812-18D2A06E25E0}" srcOrd="0" destOrd="0" presId="urn:microsoft.com/office/officeart/2005/8/layout/hList1"/>
    <dgm:cxn modelId="{3AF60FE5-DE29-4CFC-8A60-32B7B0CD64C0}" type="presParOf" srcId="{CD1EA5FA-0597-4D1C-A10D-B14E0480C5AE}" destId="{B96C825A-3E6C-4E62-8905-9411E760B0FA}" srcOrd="1" destOrd="0" presId="urn:microsoft.com/office/officeart/2005/8/layout/hList1"/>
    <dgm:cxn modelId="{EE8D2C16-5D14-4675-8654-2C47C45BDA14}" type="presParOf" srcId="{46EE76FB-3077-4455-B4F6-0D63A68BA361}" destId="{85F205F9-C0DB-4C1D-9082-B480197A03D0}" srcOrd="1" destOrd="0" presId="urn:microsoft.com/office/officeart/2005/8/layout/hList1"/>
    <dgm:cxn modelId="{6DB3BCDA-A0D2-44BA-B447-C2B0CBA72229}" type="presParOf" srcId="{46EE76FB-3077-4455-B4F6-0D63A68BA361}" destId="{C1EB4EAA-CD48-419A-A63F-01CB2077FCC1}" srcOrd="2" destOrd="0" presId="urn:microsoft.com/office/officeart/2005/8/layout/hList1"/>
    <dgm:cxn modelId="{173321A4-ED7D-4B6B-94FB-0D3985FBB7FA}" type="presParOf" srcId="{C1EB4EAA-CD48-419A-A63F-01CB2077FCC1}" destId="{EDECA679-5B92-432F-BA3B-1DDE0549291E}" srcOrd="0" destOrd="0" presId="urn:microsoft.com/office/officeart/2005/8/layout/hList1"/>
    <dgm:cxn modelId="{C26E1799-456C-47B3-96A7-33D059FF3685}" type="presParOf" srcId="{C1EB4EAA-CD48-419A-A63F-01CB2077FCC1}" destId="{52DCA20C-8C6D-430F-A169-3FECC34340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47FEE0-282E-4952-A67A-EA6B70A7222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D3355D-7980-4BA0-928B-671C12E9DD9E}">
      <dgm:prSet phldrT="[Text]" custT="1"/>
      <dgm:spPr/>
      <dgm:t>
        <a:bodyPr/>
        <a:lstStyle/>
        <a:p>
          <a:r>
            <a:rPr lang="en-US" sz="2800" dirty="0"/>
            <a:t>Virginia Code §58.1, Chapter 32 provides local authority to create real estate tax credits to a variety of individuals</a:t>
          </a:r>
          <a:r>
            <a:rPr lang="en-US" sz="1400" dirty="0"/>
            <a:t>.</a:t>
          </a:r>
        </a:p>
      </dgm:t>
    </dgm:pt>
    <dgm:pt modelId="{955CD322-DBE0-4A36-8506-AE4ABFE05B4D}" type="parTrans" cxnId="{321729C0-4BF1-45C9-B4DB-24DD08B4722F}">
      <dgm:prSet/>
      <dgm:spPr/>
      <dgm:t>
        <a:bodyPr/>
        <a:lstStyle/>
        <a:p>
          <a:endParaRPr lang="en-US"/>
        </a:p>
      </dgm:t>
    </dgm:pt>
    <dgm:pt modelId="{CF48E0CB-9F9E-444A-A4A9-61A72BA28DE8}" type="sibTrans" cxnId="{321729C0-4BF1-45C9-B4DB-24DD08B4722F}">
      <dgm:prSet/>
      <dgm:spPr/>
      <dgm:t>
        <a:bodyPr/>
        <a:lstStyle/>
        <a:p>
          <a:endParaRPr lang="en-US"/>
        </a:p>
      </dgm:t>
    </dgm:pt>
    <dgm:pt modelId="{52593308-D7D4-40AE-93D2-E5A2B3134FC4}">
      <dgm:prSet phldrT="[Text]" custT="1"/>
      <dgm:spPr/>
      <dgm:t>
        <a:bodyPr/>
        <a:lstStyle/>
        <a:p>
          <a:r>
            <a:rPr lang="en-US" sz="2800" dirty="0"/>
            <a:t>Fluvanna county provides real estate tax credits to elderly and disabled residents.</a:t>
          </a:r>
        </a:p>
      </dgm:t>
    </dgm:pt>
    <dgm:pt modelId="{4EA2B6C7-EBDC-479F-864A-3AD139ABBE7C}" type="parTrans" cxnId="{687565B7-1D57-4CD5-948D-C6A4EE40A390}">
      <dgm:prSet/>
      <dgm:spPr/>
      <dgm:t>
        <a:bodyPr/>
        <a:lstStyle/>
        <a:p>
          <a:endParaRPr lang="en-US"/>
        </a:p>
      </dgm:t>
    </dgm:pt>
    <dgm:pt modelId="{656B27B6-CC7E-4BF3-982C-935E04CE2B38}" type="sibTrans" cxnId="{687565B7-1D57-4CD5-948D-C6A4EE40A390}">
      <dgm:prSet/>
      <dgm:spPr/>
      <dgm:t>
        <a:bodyPr/>
        <a:lstStyle/>
        <a:p>
          <a:endParaRPr lang="en-US"/>
        </a:p>
      </dgm:t>
    </dgm:pt>
    <dgm:pt modelId="{800D358F-B6EE-4FA2-B21B-C4DA630353E9}">
      <dgm:prSet phldrT="[Text]" custT="1"/>
      <dgm:spPr/>
      <dgm:t>
        <a:bodyPr/>
        <a:lstStyle/>
        <a:p>
          <a:r>
            <a:rPr lang="en-US" sz="2800" dirty="0"/>
            <a:t>Albemarle county provides real estate tax credits on a sliding income scale for Elderly and disabled Residents.</a:t>
          </a:r>
        </a:p>
      </dgm:t>
    </dgm:pt>
    <dgm:pt modelId="{D193D4E4-1143-45AD-A7D9-23F87DA85F78}" type="parTrans" cxnId="{F4429E62-7039-4E26-B080-64C60972E942}">
      <dgm:prSet/>
      <dgm:spPr/>
      <dgm:t>
        <a:bodyPr/>
        <a:lstStyle/>
        <a:p>
          <a:endParaRPr lang="en-US"/>
        </a:p>
      </dgm:t>
    </dgm:pt>
    <dgm:pt modelId="{9081DC1A-1EE5-493F-BE9E-662A91427CFA}" type="sibTrans" cxnId="{F4429E62-7039-4E26-B080-64C60972E942}">
      <dgm:prSet/>
      <dgm:spPr/>
      <dgm:t>
        <a:bodyPr/>
        <a:lstStyle/>
        <a:p>
          <a:endParaRPr lang="en-US"/>
        </a:p>
      </dgm:t>
    </dgm:pt>
    <dgm:pt modelId="{0BF4A167-2EEA-4B08-A327-DBA7028ACE81}" type="pres">
      <dgm:prSet presAssocID="{B747FEE0-282E-4952-A67A-EA6B70A72229}" presName="linear" presStyleCnt="0">
        <dgm:presLayoutVars>
          <dgm:dir/>
          <dgm:animLvl val="lvl"/>
          <dgm:resizeHandles val="exact"/>
        </dgm:presLayoutVars>
      </dgm:prSet>
      <dgm:spPr/>
    </dgm:pt>
    <dgm:pt modelId="{AF822E01-4CB7-4558-87E3-7FF612104422}" type="pres">
      <dgm:prSet presAssocID="{22D3355D-7980-4BA0-928B-671C12E9DD9E}" presName="parentLin" presStyleCnt="0"/>
      <dgm:spPr/>
    </dgm:pt>
    <dgm:pt modelId="{1DE9ED5E-17AA-4D9E-AFCA-ED472873FD6E}" type="pres">
      <dgm:prSet presAssocID="{22D3355D-7980-4BA0-928B-671C12E9DD9E}" presName="parentLeftMargin" presStyleLbl="node1" presStyleIdx="0" presStyleCnt="3"/>
      <dgm:spPr/>
    </dgm:pt>
    <dgm:pt modelId="{947AA304-B8E9-484D-825B-11C432C3165B}" type="pres">
      <dgm:prSet presAssocID="{22D3355D-7980-4BA0-928B-671C12E9DD9E}" presName="parentText" presStyleLbl="node1" presStyleIdx="0" presStyleCnt="3" custScaleX="107248" custScaleY="357411">
        <dgm:presLayoutVars>
          <dgm:chMax val="0"/>
          <dgm:bulletEnabled val="1"/>
        </dgm:presLayoutVars>
      </dgm:prSet>
      <dgm:spPr/>
    </dgm:pt>
    <dgm:pt modelId="{EEC7C587-1651-4724-918B-92182B9C49AC}" type="pres">
      <dgm:prSet presAssocID="{22D3355D-7980-4BA0-928B-671C12E9DD9E}" presName="negativeSpace" presStyleCnt="0"/>
      <dgm:spPr/>
    </dgm:pt>
    <dgm:pt modelId="{65B6EF12-FCE8-4D82-AD78-5E21552633B6}" type="pres">
      <dgm:prSet presAssocID="{22D3355D-7980-4BA0-928B-671C12E9DD9E}" presName="childText" presStyleLbl="conFgAcc1" presStyleIdx="0" presStyleCnt="3">
        <dgm:presLayoutVars>
          <dgm:bulletEnabled val="1"/>
        </dgm:presLayoutVars>
      </dgm:prSet>
      <dgm:spPr/>
    </dgm:pt>
    <dgm:pt modelId="{7F4115D1-4265-49A2-B672-B53EDAD22E18}" type="pres">
      <dgm:prSet presAssocID="{CF48E0CB-9F9E-444A-A4A9-61A72BA28DE8}" presName="spaceBetweenRectangles" presStyleCnt="0"/>
      <dgm:spPr/>
    </dgm:pt>
    <dgm:pt modelId="{828814C0-774A-4678-8CA3-20439977B2AA}" type="pres">
      <dgm:prSet presAssocID="{52593308-D7D4-40AE-93D2-E5A2B3134FC4}" presName="parentLin" presStyleCnt="0"/>
      <dgm:spPr/>
    </dgm:pt>
    <dgm:pt modelId="{040DC01B-8C7D-4CF4-9391-8906CE7E0608}" type="pres">
      <dgm:prSet presAssocID="{52593308-D7D4-40AE-93D2-E5A2B3134FC4}" presName="parentLeftMargin" presStyleLbl="node1" presStyleIdx="0" presStyleCnt="3"/>
      <dgm:spPr/>
    </dgm:pt>
    <dgm:pt modelId="{621FED8B-11C4-42BD-9ADB-75FCB2C2EF92}" type="pres">
      <dgm:prSet presAssocID="{52593308-D7D4-40AE-93D2-E5A2B3134FC4}" presName="parentText" presStyleLbl="node1" presStyleIdx="1" presStyleCnt="3" custScaleX="107248" custScaleY="331882">
        <dgm:presLayoutVars>
          <dgm:chMax val="0"/>
          <dgm:bulletEnabled val="1"/>
        </dgm:presLayoutVars>
      </dgm:prSet>
      <dgm:spPr/>
    </dgm:pt>
    <dgm:pt modelId="{72AA95F2-8F34-41B5-8966-AFA0466789BD}" type="pres">
      <dgm:prSet presAssocID="{52593308-D7D4-40AE-93D2-E5A2B3134FC4}" presName="negativeSpace" presStyleCnt="0"/>
      <dgm:spPr/>
    </dgm:pt>
    <dgm:pt modelId="{A38E14A9-6B6D-42E5-A4B1-FA5DF9527664}" type="pres">
      <dgm:prSet presAssocID="{52593308-D7D4-40AE-93D2-E5A2B3134FC4}" presName="childText" presStyleLbl="conFgAcc1" presStyleIdx="1" presStyleCnt="3">
        <dgm:presLayoutVars>
          <dgm:bulletEnabled val="1"/>
        </dgm:presLayoutVars>
      </dgm:prSet>
      <dgm:spPr/>
    </dgm:pt>
    <dgm:pt modelId="{A5C86EC9-BC3D-4D15-B658-DF701C07FDF8}" type="pres">
      <dgm:prSet presAssocID="{656B27B6-CC7E-4BF3-982C-935E04CE2B38}" presName="spaceBetweenRectangles" presStyleCnt="0"/>
      <dgm:spPr/>
    </dgm:pt>
    <dgm:pt modelId="{FCF42DBF-F667-4E4F-B48C-AAAAEE2C0C2D}" type="pres">
      <dgm:prSet presAssocID="{800D358F-B6EE-4FA2-B21B-C4DA630353E9}" presName="parentLin" presStyleCnt="0"/>
      <dgm:spPr/>
    </dgm:pt>
    <dgm:pt modelId="{13532C41-4455-4F70-A598-076941C2AA02}" type="pres">
      <dgm:prSet presAssocID="{800D358F-B6EE-4FA2-B21B-C4DA630353E9}" presName="parentLeftMargin" presStyleLbl="node1" presStyleIdx="1" presStyleCnt="3"/>
      <dgm:spPr/>
    </dgm:pt>
    <dgm:pt modelId="{BA0AA096-51D1-4E50-A18F-BB1319678796}" type="pres">
      <dgm:prSet presAssocID="{800D358F-B6EE-4FA2-B21B-C4DA630353E9}" presName="parentText" presStyleLbl="node1" presStyleIdx="2" presStyleCnt="3" custScaleX="107248" custScaleY="331882">
        <dgm:presLayoutVars>
          <dgm:chMax val="0"/>
          <dgm:bulletEnabled val="1"/>
        </dgm:presLayoutVars>
      </dgm:prSet>
      <dgm:spPr/>
    </dgm:pt>
    <dgm:pt modelId="{D3BD601C-FABE-4CD9-87C5-6EDF677BEC04}" type="pres">
      <dgm:prSet presAssocID="{800D358F-B6EE-4FA2-B21B-C4DA630353E9}" presName="negativeSpace" presStyleCnt="0"/>
      <dgm:spPr/>
    </dgm:pt>
    <dgm:pt modelId="{5100D4A3-A507-40F3-B504-8E1C7DA89304}" type="pres">
      <dgm:prSet presAssocID="{800D358F-B6EE-4FA2-B21B-C4DA63035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E174622-FC23-4C32-B126-06E2ADF7D850}" type="presOf" srcId="{52593308-D7D4-40AE-93D2-E5A2B3134FC4}" destId="{040DC01B-8C7D-4CF4-9391-8906CE7E0608}" srcOrd="0" destOrd="0" presId="urn:microsoft.com/office/officeart/2005/8/layout/list1"/>
    <dgm:cxn modelId="{0CC6FC3E-7ECE-467E-9B95-F2A7A0EAF58F}" type="presOf" srcId="{800D358F-B6EE-4FA2-B21B-C4DA630353E9}" destId="{BA0AA096-51D1-4E50-A18F-BB1319678796}" srcOrd="1" destOrd="0" presId="urn:microsoft.com/office/officeart/2005/8/layout/list1"/>
    <dgm:cxn modelId="{F4429E62-7039-4E26-B080-64C60972E942}" srcId="{B747FEE0-282E-4952-A67A-EA6B70A72229}" destId="{800D358F-B6EE-4FA2-B21B-C4DA630353E9}" srcOrd="2" destOrd="0" parTransId="{D193D4E4-1143-45AD-A7D9-23F87DA85F78}" sibTransId="{9081DC1A-1EE5-493F-BE9E-662A91427CFA}"/>
    <dgm:cxn modelId="{2E623186-EFC4-411A-BC0D-A6B207CA5322}" type="presOf" srcId="{52593308-D7D4-40AE-93D2-E5A2B3134FC4}" destId="{621FED8B-11C4-42BD-9ADB-75FCB2C2EF92}" srcOrd="1" destOrd="0" presId="urn:microsoft.com/office/officeart/2005/8/layout/list1"/>
    <dgm:cxn modelId="{42DF4C93-1FEE-4535-8EEA-EC6A099D0061}" type="presOf" srcId="{22D3355D-7980-4BA0-928B-671C12E9DD9E}" destId="{1DE9ED5E-17AA-4D9E-AFCA-ED472873FD6E}" srcOrd="0" destOrd="0" presId="urn:microsoft.com/office/officeart/2005/8/layout/list1"/>
    <dgm:cxn modelId="{9971639F-78F8-414E-81AD-CBB775D2E5F0}" type="presOf" srcId="{B747FEE0-282E-4952-A67A-EA6B70A72229}" destId="{0BF4A167-2EEA-4B08-A327-DBA7028ACE81}" srcOrd="0" destOrd="0" presId="urn:microsoft.com/office/officeart/2005/8/layout/list1"/>
    <dgm:cxn modelId="{687565B7-1D57-4CD5-948D-C6A4EE40A390}" srcId="{B747FEE0-282E-4952-A67A-EA6B70A72229}" destId="{52593308-D7D4-40AE-93D2-E5A2B3134FC4}" srcOrd="1" destOrd="0" parTransId="{4EA2B6C7-EBDC-479F-864A-3AD139ABBE7C}" sibTransId="{656B27B6-CC7E-4BF3-982C-935E04CE2B38}"/>
    <dgm:cxn modelId="{FE84EFBE-89CB-411B-8031-CF96F9FDD93B}" type="presOf" srcId="{22D3355D-7980-4BA0-928B-671C12E9DD9E}" destId="{947AA304-B8E9-484D-825B-11C432C3165B}" srcOrd="1" destOrd="0" presId="urn:microsoft.com/office/officeart/2005/8/layout/list1"/>
    <dgm:cxn modelId="{321729C0-4BF1-45C9-B4DB-24DD08B4722F}" srcId="{B747FEE0-282E-4952-A67A-EA6B70A72229}" destId="{22D3355D-7980-4BA0-928B-671C12E9DD9E}" srcOrd="0" destOrd="0" parTransId="{955CD322-DBE0-4A36-8506-AE4ABFE05B4D}" sibTransId="{CF48E0CB-9F9E-444A-A4A9-61A72BA28DE8}"/>
    <dgm:cxn modelId="{B88C2ED6-E42C-4979-982A-CA4B4E247AA7}" type="presOf" srcId="{800D358F-B6EE-4FA2-B21B-C4DA630353E9}" destId="{13532C41-4455-4F70-A598-076941C2AA02}" srcOrd="0" destOrd="0" presId="urn:microsoft.com/office/officeart/2005/8/layout/list1"/>
    <dgm:cxn modelId="{2B789DB8-4DD5-4A24-92D7-C74220631D35}" type="presParOf" srcId="{0BF4A167-2EEA-4B08-A327-DBA7028ACE81}" destId="{AF822E01-4CB7-4558-87E3-7FF612104422}" srcOrd="0" destOrd="0" presId="urn:microsoft.com/office/officeart/2005/8/layout/list1"/>
    <dgm:cxn modelId="{EC8C5E33-FE58-45D6-846D-78589522D6C1}" type="presParOf" srcId="{AF822E01-4CB7-4558-87E3-7FF612104422}" destId="{1DE9ED5E-17AA-4D9E-AFCA-ED472873FD6E}" srcOrd="0" destOrd="0" presId="urn:microsoft.com/office/officeart/2005/8/layout/list1"/>
    <dgm:cxn modelId="{616063A1-D677-43E4-83AD-0BB746775E1E}" type="presParOf" srcId="{AF822E01-4CB7-4558-87E3-7FF612104422}" destId="{947AA304-B8E9-484D-825B-11C432C3165B}" srcOrd="1" destOrd="0" presId="urn:microsoft.com/office/officeart/2005/8/layout/list1"/>
    <dgm:cxn modelId="{B1873326-4A3C-4D1C-AC47-21266A9EE3C1}" type="presParOf" srcId="{0BF4A167-2EEA-4B08-A327-DBA7028ACE81}" destId="{EEC7C587-1651-4724-918B-92182B9C49AC}" srcOrd="1" destOrd="0" presId="urn:microsoft.com/office/officeart/2005/8/layout/list1"/>
    <dgm:cxn modelId="{F3FC3713-5524-4A21-AB85-A480E1AF288A}" type="presParOf" srcId="{0BF4A167-2EEA-4B08-A327-DBA7028ACE81}" destId="{65B6EF12-FCE8-4D82-AD78-5E21552633B6}" srcOrd="2" destOrd="0" presId="urn:microsoft.com/office/officeart/2005/8/layout/list1"/>
    <dgm:cxn modelId="{F25E8D3D-EB7B-46FC-A2DE-025BC0A3144E}" type="presParOf" srcId="{0BF4A167-2EEA-4B08-A327-DBA7028ACE81}" destId="{7F4115D1-4265-49A2-B672-B53EDAD22E18}" srcOrd="3" destOrd="0" presId="urn:microsoft.com/office/officeart/2005/8/layout/list1"/>
    <dgm:cxn modelId="{4E021390-A60A-4FAB-849B-A2BD960E3AA1}" type="presParOf" srcId="{0BF4A167-2EEA-4B08-A327-DBA7028ACE81}" destId="{828814C0-774A-4678-8CA3-20439977B2AA}" srcOrd="4" destOrd="0" presId="urn:microsoft.com/office/officeart/2005/8/layout/list1"/>
    <dgm:cxn modelId="{502ECAC6-5504-4B95-A677-1694AD88729E}" type="presParOf" srcId="{828814C0-774A-4678-8CA3-20439977B2AA}" destId="{040DC01B-8C7D-4CF4-9391-8906CE7E0608}" srcOrd="0" destOrd="0" presId="urn:microsoft.com/office/officeart/2005/8/layout/list1"/>
    <dgm:cxn modelId="{CB41DD1E-C83B-414B-B913-B0C6551A344D}" type="presParOf" srcId="{828814C0-774A-4678-8CA3-20439977B2AA}" destId="{621FED8B-11C4-42BD-9ADB-75FCB2C2EF92}" srcOrd="1" destOrd="0" presId="urn:microsoft.com/office/officeart/2005/8/layout/list1"/>
    <dgm:cxn modelId="{D7DE24DA-70CF-4C06-B1D4-316C23F958C9}" type="presParOf" srcId="{0BF4A167-2EEA-4B08-A327-DBA7028ACE81}" destId="{72AA95F2-8F34-41B5-8966-AFA0466789BD}" srcOrd="5" destOrd="0" presId="urn:microsoft.com/office/officeart/2005/8/layout/list1"/>
    <dgm:cxn modelId="{C3A362E8-63B3-4699-836F-310ABAA108E1}" type="presParOf" srcId="{0BF4A167-2EEA-4B08-A327-DBA7028ACE81}" destId="{A38E14A9-6B6D-42E5-A4B1-FA5DF9527664}" srcOrd="6" destOrd="0" presId="urn:microsoft.com/office/officeart/2005/8/layout/list1"/>
    <dgm:cxn modelId="{46A0C466-B61F-48B2-BA18-8EA499B3A656}" type="presParOf" srcId="{0BF4A167-2EEA-4B08-A327-DBA7028ACE81}" destId="{A5C86EC9-BC3D-4D15-B658-DF701C07FDF8}" srcOrd="7" destOrd="0" presId="urn:microsoft.com/office/officeart/2005/8/layout/list1"/>
    <dgm:cxn modelId="{9A1357B6-0C43-4429-9E03-4BB2E3072614}" type="presParOf" srcId="{0BF4A167-2EEA-4B08-A327-DBA7028ACE81}" destId="{FCF42DBF-F667-4E4F-B48C-AAAAEE2C0C2D}" srcOrd="8" destOrd="0" presId="urn:microsoft.com/office/officeart/2005/8/layout/list1"/>
    <dgm:cxn modelId="{1C606A68-8C2A-47A5-BA04-A16E7134E8BF}" type="presParOf" srcId="{FCF42DBF-F667-4E4F-B48C-AAAAEE2C0C2D}" destId="{13532C41-4455-4F70-A598-076941C2AA02}" srcOrd="0" destOrd="0" presId="urn:microsoft.com/office/officeart/2005/8/layout/list1"/>
    <dgm:cxn modelId="{E5F078A3-B3CF-410D-9DB3-49FFA1780A31}" type="presParOf" srcId="{FCF42DBF-F667-4E4F-B48C-AAAAEE2C0C2D}" destId="{BA0AA096-51D1-4E50-A18F-BB1319678796}" srcOrd="1" destOrd="0" presId="urn:microsoft.com/office/officeart/2005/8/layout/list1"/>
    <dgm:cxn modelId="{45FDB97B-76F1-4142-AA93-9F64F41CCA44}" type="presParOf" srcId="{0BF4A167-2EEA-4B08-A327-DBA7028ACE81}" destId="{D3BD601C-FABE-4CD9-87C5-6EDF677BEC04}" srcOrd="9" destOrd="0" presId="urn:microsoft.com/office/officeart/2005/8/layout/list1"/>
    <dgm:cxn modelId="{36992275-00AA-4E45-BCC5-BD4E1E618C15}" type="presParOf" srcId="{0BF4A167-2EEA-4B08-A327-DBA7028ACE81}" destId="{5100D4A3-A507-40F3-B504-8E1C7DA8930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094104-0B6F-4870-A3BD-854922968E1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6661CA-FF25-435B-8D70-F3571CCFEF5F}">
      <dgm:prSet phldrT="[Text]" custT="1"/>
      <dgm:spPr/>
      <dgm:t>
        <a:bodyPr/>
        <a:lstStyle/>
        <a:p>
          <a:r>
            <a:rPr lang="en-US" sz="1800" dirty="0"/>
            <a:t>Current tax structure relies primarily on business and consumer taxes</a:t>
          </a:r>
        </a:p>
      </dgm:t>
    </dgm:pt>
    <dgm:pt modelId="{84F860C8-35FC-40EE-83B6-72B40EBF294D}" type="parTrans" cxnId="{6F204DB2-AD0C-4C71-8955-22C37CBA7FDA}">
      <dgm:prSet/>
      <dgm:spPr/>
      <dgm:t>
        <a:bodyPr/>
        <a:lstStyle/>
        <a:p>
          <a:endParaRPr lang="en-US"/>
        </a:p>
      </dgm:t>
    </dgm:pt>
    <dgm:pt modelId="{30AEF034-7456-4AE0-A192-910FAB09E02B}" type="sibTrans" cxnId="{6F204DB2-AD0C-4C71-8955-22C37CBA7FDA}">
      <dgm:prSet/>
      <dgm:spPr/>
      <dgm:t>
        <a:bodyPr/>
        <a:lstStyle/>
        <a:p>
          <a:endParaRPr lang="en-US"/>
        </a:p>
      </dgm:t>
    </dgm:pt>
    <dgm:pt modelId="{D6B564F6-2EB3-4894-B345-020A5D883274}">
      <dgm:prSet phldrT="[Text]" custT="1"/>
      <dgm:spPr/>
      <dgm:t>
        <a:bodyPr/>
        <a:lstStyle/>
        <a:p>
          <a:r>
            <a:rPr lang="en-US" sz="1800" dirty="0"/>
            <a:t>Scottsville is the only one of the peer communities surveyed not using real estate tax</a:t>
          </a:r>
        </a:p>
      </dgm:t>
    </dgm:pt>
    <dgm:pt modelId="{010C0853-CF26-4384-8515-4575EF8B484C}" type="parTrans" cxnId="{BA19251E-882F-4096-8B05-532758070272}">
      <dgm:prSet/>
      <dgm:spPr/>
      <dgm:t>
        <a:bodyPr/>
        <a:lstStyle/>
        <a:p>
          <a:endParaRPr lang="en-US"/>
        </a:p>
      </dgm:t>
    </dgm:pt>
    <dgm:pt modelId="{D28EFCCC-326A-4D77-816B-31E56975418B}" type="sibTrans" cxnId="{BA19251E-882F-4096-8B05-532758070272}">
      <dgm:prSet/>
      <dgm:spPr/>
      <dgm:t>
        <a:bodyPr/>
        <a:lstStyle/>
        <a:p>
          <a:endParaRPr lang="en-US"/>
        </a:p>
      </dgm:t>
    </dgm:pt>
    <dgm:pt modelId="{82553C38-8E3C-4119-9442-E2E38D0DA394}">
      <dgm:prSet phldrT="[Text]" custT="1"/>
      <dgm:spPr/>
      <dgm:t>
        <a:bodyPr/>
        <a:lstStyle/>
        <a:p>
          <a:r>
            <a:rPr lang="en-US" sz="1800" dirty="0"/>
            <a:t>Current tax structure relies most heavily on meals tax, which is susceptible to volatility, Restaurant Gross Receipts are currently trending slightly up, note: .5% tax increase FY20 and 2% increase FY 24</a:t>
          </a:r>
        </a:p>
      </dgm:t>
    </dgm:pt>
    <dgm:pt modelId="{E37B492C-2729-4750-AB79-1A7DAD30D352}" type="parTrans" cxnId="{886DC075-530B-4726-B630-90D3DBD47C3B}">
      <dgm:prSet/>
      <dgm:spPr/>
      <dgm:t>
        <a:bodyPr/>
        <a:lstStyle/>
        <a:p>
          <a:endParaRPr lang="en-US"/>
        </a:p>
      </dgm:t>
    </dgm:pt>
    <dgm:pt modelId="{27881CB5-4C45-4B58-B75D-AD512E724624}" type="sibTrans" cxnId="{886DC075-530B-4726-B630-90D3DBD47C3B}">
      <dgm:prSet/>
      <dgm:spPr/>
      <dgm:t>
        <a:bodyPr/>
        <a:lstStyle/>
        <a:p>
          <a:endParaRPr lang="en-US"/>
        </a:p>
      </dgm:t>
    </dgm:pt>
    <dgm:pt modelId="{7897C8BA-0B0B-4522-82CA-2EAB2513A556}">
      <dgm:prSet custT="1"/>
      <dgm:spPr/>
      <dgm:t>
        <a:bodyPr/>
        <a:lstStyle/>
        <a:p>
          <a:r>
            <a:rPr lang="en-US" sz="1800" dirty="0"/>
            <a:t>Increasing need for revenue to keep up with maintenance of current assets and capital construction projects called for in Strategic Planning and proposed in draft Capital Improvement Plan.</a:t>
          </a:r>
        </a:p>
      </dgm:t>
    </dgm:pt>
    <dgm:pt modelId="{A03B0DC4-8933-42E8-AC36-7CA68050813F}" type="parTrans" cxnId="{914381A7-E7F2-47AF-A9FE-CAF35C0DD785}">
      <dgm:prSet/>
      <dgm:spPr/>
      <dgm:t>
        <a:bodyPr/>
        <a:lstStyle/>
        <a:p>
          <a:endParaRPr lang="en-US"/>
        </a:p>
      </dgm:t>
    </dgm:pt>
    <dgm:pt modelId="{D9CB8554-C4A4-48AA-952F-B39F3D41868F}" type="sibTrans" cxnId="{914381A7-E7F2-47AF-A9FE-CAF35C0DD785}">
      <dgm:prSet/>
      <dgm:spPr/>
      <dgm:t>
        <a:bodyPr/>
        <a:lstStyle/>
        <a:p>
          <a:endParaRPr lang="en-US"/>
        </a:p>
      </dgm:t>
    </dgm:pt>
    <dgm:pt modelId="{E6662F0E-BEBC-4184-BDBE-B3539B63A0DB}">
      <dgm:prSet custT="1"/>
      <dgm:spPr/>
      <dgm:t>
        <a:bodyPr/>
        <a:lstStyle/>
        <a:p>
          <a:r>
            <a:rPr lang="en-US" sz="1800" dirty="0"/>
            <a:t>Future policy decision by Town Council should consider budgetary needs for Resource Planning and Capital Planning of the Town of Scottsville. Financial policies require 5% of budget be for Capital Improvements.</a:t>
          </a:r>
        </a:p>
      </dgm:t>
    </dgm:pt>
    <dgm:pt modelId="{B8BE7114-9831-42A6-A65E-C72A1C590CCF}" type="parTrans" cxnId="{82E38481-9BFE-485C-91DA-97CF52D081BF}">
      <dgm:prSet/>
      <dgm:spPr/>
      <dgm:t>
        <a:bodyPr/>
        <a:lstStyle/>
        <a:p>
          <a:endParaRPr lang="en-US"/>
        </a:p>
      </dgm:t>
    </dgm:pt>
    <dgm:pt modelId="{00B7ACB1-8566-4989-88CB-F7A49D770366}" type="sibTrans" cxnId="{82E38481-9BFE-485C-91DA-97CF52D081BF}">
      <dgm:prSet/>
      <dgm:spPr/>
      <dgm:t>
        <a:bodyPr/>
        <a:lstStyle/>
        <a:p>
          <a:endParaRPr lang="en-US"/>
        </a:p>
      </dgm:t>
    </dgm:pt>
    <dgm:pt modelId="{2C849AED-952E-400A-922B-449806B6E5BC}" type="pres">
      <dgm:prSet presAssocID="{B8094104-0B6F-4870-A3BD-854922968E14}" presName="linear" presStyleCnt="0">
        <dgm:presLayoutVars>
          <dgm:dir/>
          <dgm:animLvl val="lvl"/>
          <dgm:resizeHandles val="exact"/>
        </dgm:presLayoutVars>
      </dgm:prSet>
      <dgm:spPr/>
    </dgm:pt>
    <dgm:pt modelId="{8EE10A34-DFBE-41D7-9D30-4EC040EAE7A1}" type="pres">
      <dgm:prSet presAssocID="{3A6661CA-FF25-435B-8D70-F3571CCFEF5F}" presName="parentLin" presStyleCnt="0"/>
      <dgm:spPr/>
    </dgm:pt>
    <dgm:pt modelId="{C251F7A3-2DAE-4F27-920C-6632ED98A878}" type="pres">
      <dgm:prSet presAssocID="{3A6661CA-FF25-435B-8D70-F3571CCFEF5F}" presName="parentLeftMargin" presStyleLbl="node1" presStyleIdx="0" presStyleCnt="5"/>
      <dgm:spPr/>
    </dgm:pt>
    <dgm:pt modelId="{9A2B9AC5-1CBA-49AB-BDD8-0C7DB2CCB0BE}" type="pres">
      <dgm:prSet presAssocID="{3A6661CA-FF25-435B-8D70-F3571CCFEF5F}" presName="parentText" presStyleLbl="node1" presStyleIdx="0" presStyleCnt="5" custScaleY="331882">
        <dgm:presLayoutVars>
          <dgm:chMax val="0"/>
          <dgm:bulletEnabled val="1"/>
        </dgm:presLayoutVars>
      </dgm:prSet>
      <dgm:spPr/>
    </dgm:pt>
    <dgm:pt modelId="{B4065AE1-7874-44EB-B70D-79594B1ABEE2}" type="pres">
      <dgm:prSet presAssocID="{3A6661CA-FF25-435B-8D70-F3571CCFEF5F}" presName="negativeSpace" presStyleCnt="0"/>
      <dgm:spPr/>
    </dgm:pt>
    <dgm:pt modelId="{893FD773-1527-4AE3-8E9B-24D69BDB1A90}" type="pres">
      <dgm:prSet presAssocID="{3A6661CA-FF25-435B-8D70-F3571CCFEF5F}" presName="childText" presStyleLbl="conFgAcc1" presStyleIdx="0" presStyleCnt="5">
        <dgm:presLayoutVars>
          <dgm:bulletEnabled val="1"/>
        </dgm:presLayoutVars>
      </dgm:prSet>
      <dgm:spPr/>
    </dgm:pt>
    <dgm:pt modelId="{48F18CA7-4C7C-4B3A-9CD7-0A0CEBDE2575}" type="pres">
      <dgm:prSet presAssocID="{30AEF034-7456-4AE0-A192-910FAB09E02B}" presName="spaceBetweenRectangles" presStyleCnt="0"/>
      <dgm:spPr/>
    </dgm:pt>
    <dgm:pt modelId="{DCAA6FA8-BBAB-41A1-AF0F-BDDA80113B80}" type="pres">
      <dgm:prSet presAssocID="{D6B564F6-2EB3-4894-B345-020A5D883274}" presName="parentLin" presStyleCnt="0"/>
      <dgm:spPr/>
    </dgm:pt>
    <dgm:pt modelId="{826910B7-F074-4911-9DC9-859CC2319E8C}" type="pres">
      <dgm:prSet presAssocID="{D6B564F6-2EB3-4894-B345-020A5D883274}" presName="parentLeftMargin" presStyleLbl="node1" presStyleIdx="0" presStyleCnt="5"/>
      <dgm:spPr/>
    </dgm:pt>
    <dgm:pt modelId="{ED871A65-462E-4E84-B5FD-551A9DA55299}" type="pres">
      <dgm:prSet presAssocID="{D6B564F6-2EB3-4894-B345-020A5D883274}" presName="parentText" presStyleLbl="node1" presStyleIdx="1" presStyleCnt="5" custScaleY="331882">
        <dgm:presLayoutVars>
          <dgm:chMax val="0"/>
          <dgm:bulletEnabled val="1"/>
        </dgm:presLayoutVars>
      </dgm:prSet>
      <dgm:spPr/>
    </dgm:pt>
    <dgm:pt modelId="{0FEE9E67-93FF-48D3-B7A0-EA9390D16A2A}" type="pres">
      <dgm:prSet presAssocID="{D6B564F6-2EB3-4894-B345-020A5D883274}" presName="negativeSpace" presStyleCnt="0"/>
      <dgm:spPr/>
    </dgm:pt>
    <dgm:pt modelId="{031FE421-C046-464F-B1D4-4741E8606DE3}" type="pres">
      <dgm:prSet presAssocID="{D6B564F6-2EB3-4894-B345-020A5D883274}" presName="childText" presStyleLbl="conFgAcc1" presStyleIdx="1" presStyleCnt="5">
        <dgm:presLayoutVars>
          <dgm:bulletEnabled val="1"/>
        </dgm:presLayoutVars>
      </dgm:prSet>
      <dgm:spPr/>
    </dgm:pt>
    <dgm:pt modelId="{7607FC52-D427-4021-9104-E967FFA061DF}" type="pres">
      <dgm:prSet presAssocID="{D28EFCCC-326A-4D77-816B-31E56975418B}" presName="spaceBetweenRectangles" presStyleCnt="0"/>
      <dgm:spPr/>
    </dgm:pt>
    <dgm:pt modelId="{12A5E332-708D-49FD-B54C-D2F5C5E814ED}" type="pres">
      <dgm:prSet presAssocID="{82553C38-8E3C-4119-9442-E2E38D0DA394}" presName="parentLin" presStyleCnt="0"/>
      <dgm:spPr/>
    </dgm:pt>
    <dgm:pt modelId="{CFD9FBCB-32F8-4D6A-8113-9029CB3965DE}" type="pres">
      <dgm:prSet presAssocID="{82553C38-8E3C-4119-9442-E2E38D0DA394}" presName="parentLeftMargin" presStyleLbl="node1" presStyleIdx="1" presStyleCnt="5"/>
      <dgm:spPr/>
    </dgm:pt>
    <dgm:pt modelId="{2643031F-470D-438B-8A3E-3DBBAF9B2475}" type="pres">
      <dgm:prSet presAssocID="{82553C38-8E3C-4119-9442-E2E38D0DA394}" presName="parentText" presStyleLbl="node1" presStyleIdx="2" presStyleCnt="5" custScaleY="331882">
        <dgm:presLayoutVars>
          <dgm:chMax val="0"/>
          <dgm:bulletEnabled val="1"/>
        </dgm:presLayoutVars>
      </dgm:prSet>
      <dgm:spPr/>
    </dgm:pt>
    <dgm:pt modelId="{610271BC-8069-474B-95D9-1BEDAC2108C9}" type="pres">
      <dgm:prSet presAssocID="{82553C38-8E3C-4119-9442-E2E38D0DA394}" presName="negativeSpace" presStyleCnt="0"/>
      <dgm:spPr/>
    </dgm:pt>
    <dgm:pt modelId="{4192F63E-4650-41AC-9FA9-6B20AFED1B8F}" type="pres">
      <dgm:prSet presAssocID="{82553C38-8E3C-4119-9442-E2E38D0DA394}" presName="childText" presStyleLbl="conFgAcc1" presStyleIdx="2" presStyleCnt="5">
        <dgm:presLayoutVars>
          <dgm:bulletEnabled val="1"/>
        </dgm:presLayoutVars>
      </dgm:prSet>
      <dgm:spPr/>
    </dgm:pt>
    <dgm:pt modelId="{38049D08-AF26-4E03-A6E0-EAF1CDFAC20E}" type="pres">
      <dgm:prSet presAssocID="{27881CB5-4C45-4B58-B75D-AD512E724624}" presName="spaceBetweenRectangles" presStyleCnt="0"/>
      <dgm:spPr/>
    </dgm:pt>
    <dgm:pt modelId="{6C25964B-DC24-4BC9-852A-6CA291E97525}" type="pres">
      <dgm:prSet presAssocID="{7897C8BA-0B0B-4522-82CA-2EAB2513A556}" presName="parentLin" presStyleCnt="0"/>
      <dgm:spPr/>
    </dgm:pt>
    <dgm:pt modelId="{E23E4CB3-4394-4D2D-B60F-EFF62AB08019}" type="pres">
      <dgm:prSet presAssocID="{7897C8BA-0B0B-4522-82CA-2EAB2513A556}" presName="parentLeftMargin" presStyleLbl="node1" presStyleIdx="2" presStyleCnt="5"/>
      <dgm:spPr/>
    </dgm:pt>
    <dgm:pt modelId="{82C85CBD-9A9F-4E23-B1DD-0AB642FC42CB}" type="pres">
      <dgm:prSet presAssocID="{7897C8BA-0B0B-4522-82CA-2EAB2513A556}" presName="parentText" presStyleLbl="node1" presStyleIdx="3" presStyleCnt="5" custScaleY="331882">
        <dgm:presLayoutVars>
          <dgm:chMax val="0"/>
          <dgm:bulletEnabled val="1"/>
        </dgm:presLayoutVars>
      </dgm:prSet>
      <dgm:spPr/>
    </dgm:pt>
    <dgm:pt modelId="{FD52F93C-CCFD-4A95-ADA8-26E25DE83876}" type="pres">
      <dgm:prSet presAssocID="{7897C8BA-0B0B-4522-82CA-2EAB2513A556}" presName="negativeSpace" presStyleCnt="0"/>
      <dgm:spPr/>
    </dgm:pt>
    <dgm:pt modelId="{32A3787B-A551-4B44-AF1A-587E4E9B4428}" type="pres">
      <dgm:prSet presAssocID="{7897C8BA-0B0B-4522-82CA-2EAB2513A556}" presName="childText" presStyleLbl="conFgAcc1" presStyleIdx="3" presStyleCnt="5">
        <dgm:presLayoutVars>
          <dgm:bulletEnabled val="1"/>
        </dgm:presLayoutVars>
      </dgm:prSet>
      <dgm:spPr/>
    </dgm:pt>
    <dgm:pt modelId="{D52E15C0-D1CD-4E25-90ED-2F97BC0F8ACC}" type="pres">
      <dgm:prSet presAssocID="{D9CB8554-C4A4-48AA-952F-B39F3D41868F}" presName="spaceBetweenRectangles" presStyleCnt="0"/>
      <dgm:spPr/>
    </dgm:pt>
    <dgm:pt modelId="{F9A6526C-97EB-43BB-AB7D-83DE03389C58}" type="pres">
      <dgm:prSet presAssocID="{E6662F0E-BEBC-4184-BDBE-B3539B63A0DB}" presName="parentLin" presStyleCnt="0"/>
      <dgm:spPr/>
    </dgm:pt>
    <dgm:pt modelId="{93CC4E0D-8400-45E8-959A-2541638F0EC7}" type="pres">
      <dgm:prSet presAssocID="{E6662F0E-BEBC-4184-BDBE-B3539B63A0DB}" presName="parentLeftMargin" presStyleLbl="node1" presStyleIdx="3" presStyleCnt="5"/>
      <dgm:spPr/>
    </dgm:pt>
    <dgm:pt modelId="{267FB9E6-D505-4874-A00D-09D538F97B5B}" type="pres">
      <dgm:prSet presAssocID="{E6662F0E-BEBC-4184-BDBE-B3539B63A0DB}" presName="parentText" presStyleLbl="node1" presStyleIdx="4" presStyleCnt="5" custScaleY="331882">
        <dgm:presLayoutVars>
          <dgm:chMax val="0"/>
          <dgm:bulletEnabled val="1"/>
        </dgm:presLayoutVars>
      </dgm:prSet>
      <dgm:spPr/>
    </dgm:pt>
    <dgm:pt modelId="{C3717BEB-5104-45DB-8CFB-EDC57289DE9A}" type="pres">
      <dgm:prSet presAssocID="{E6662F0E-BEBC-4184-BDBE-B3539B63A0DB}" presName="negativeSpace" presStyleCnt="0"/>
      <dgm:spPr/>
    </dgm:pt>
    <dgm:pt modelId="{0BEF71EC-73FD-4BA5-8354-E1C4651587B5}" type="pres">
      <dgm:prSet presAssocID="{E6662F0E-BEBC-4184-BDBE-B3539B63A0D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F548C08-15D9-4BFE-8433-440126CE4F46}" type="presOf" srcId="{7897C8BA-0B0B-4522-82CA-2EAB2513A556}" destId="{82C85CBD-9A9F-4E23-B1DD-0AB642FC42CB}" srcOrd="1" destOrd="0" presId="urn:microsoft.com/office/officeart/2005/8/layout/list1"/>
    <dgm:cxn modelId="{BA19251E-882F-4096-8B05-532758070272}" srcId="{B8094104-0B6F-4870-A3BD-854922968E14}" destId="{D6B564F6-2EB3-4894-B345-020A5D883274}" srcOrd="1" destOrd="0" parTransId="{010C0853-CF26-4384-8515-4575EF8B484C}" sibTransId="{D28EFCCC-326A-4D77-816B-31E56975418B}"/>
    <dgm:cxn modelId="{930A1B3B-4175-4226-A151-82FFE7B9867D}" type="presOf" srcId="{D6B564F6-2EB3-4894-B345-020A5D883274}" destId="{826910B7-F074-4911-9DC9-859CC2319E8C}" srcOrd="0" destOrd="0" presId="urn:microsoft.com/office/officeart/2005/8/layout/list1"/>
    <dgm:cxn modelId="{44BB705C-FF9A-4F25-94F3-DDD3DE5C8273}" type="presOf" srcId="{3A6661CA-FF25-435B-8D70-F3571CCFEF5F}" destId="{C251F7A3-2DAE-4F27-920C-6632ED98A878}" srcOrd="0" destOrd="0" presId="urn:microsoft.com/office/officeart/2005/8/layout/list1"/>
    <dgm:cxn modelId="{886DC075-530B-4726-B630-90D3DBD47C3B}" srcId="{B8094104-0B6F-4870-A3BD-854922968E14}" destId="{82553C38-8E3C-4119-9442-E2E38D0DA394}" srcOrd="2" destOrd="0" parTransId="{E37B492C-2729-4750-AB79-1A7DAD30D352}" sibTransId="{27881CB5-4C45-4B58-B75D-AD512E724624}"/>
    <dgm:cxn modelId="{0BE7927C-A8CC-4FC2-86AB-BBF1B5D9C857}" type="presOf" srcId="{7897C8BA-0B0B-4522-82CA-2EAB2513A556}" destId="{E23E4CB3-4394-4D2D-B60F-EFF62AB08019}" srcOrd="0" destOrd="0" presId="urn:microsoft.com/office/officeart/2005/8/layout/list1"/>
    <dgm:cxn modelId="{C0FF327F-B542-4CFB-BE9D-5091AC9D06CC}" type="presOf" srcId="{D6B564F6-2EB3-4894-B345-020A5D883274}" destId="{ED871A65-462E-4E84-B5FD-551A9DA55299}" srcOrd="1" destOrd="0" presId="urn:microsoft.com/office/officeart/2005/8/layout/list1"/>
    <dgm:cxn modelId="{9F0E8380-9262-4749-ACC9-48C3100121CE}" type="presOf" srcId="{B8094104-0B6F-4870-A3BD-854922968E14}" destId="{2C849AED-952E-400A-922B-449806B6E5BC}" srcOrd="0" destOrd="0" presId="urn:microsoft.com/office/officeart/2005/8/layout/list1"/>
    <dgm:cxn modelId="{82E38481-9BFE-485C-91DA-97CF52D081BF}" srcId="{B8094104-0B6F-4870-A3BD-854922968E14}" destId="{E6662F0E-BEBC-4184-BDBE-B3539B63A0DB}" srcOrd="4" destOrd="0" parTransId="{B8BE7114-9831-42A6-A65E-C72A1C590CCF}" sibTransId="{00B7ACB1-8566-4989-88CB-F7A49D770366}"/>
    <dgm:cxn modelId="{81C93F96-FCB7-496A-8636-BC9148337311}" type="presOf" srcId="{E6662F0E-BEBC-4184-BDBE-B3539B63A0DB}" destId="{93CC4E0D-8400-45E8-959A-2541638F0EC7}" srcOrd="0" destOrd="0" presId="urn:microsoft.com/office/officeart/2005/8/layout/list1"/>
    <dgm:cxn modelId="{70B6BA97-3FF3-47BC-8B04-ED86FC641711}" type="presOf" srcId="{82553C38-8E3C-4119-9442-E2E38D0DA394}" destId="{CFD9FBCB-32F8-4D6A-8113-9029CB3965DE}" srcOrd="0" destOrd="0" presId="urn:microsoft.com/office/officeart/2005/8/layout/list1"/>
    <dgm:cxn modelId="{914381A7-E7F2-47AF-A9FE-CAF35C0DD785}" srcId="{B8094104-0B6F-4870-A3BD-854922968E14}" destId="{7897C8BA-0B0B-4522-82CA-2EAB2513A556}" srcOrd="3" destOrd="0" parTransId="{A03B0DC4-8933-42E8-AC36-7CA68050813F}" sibTransId="{D9CB8554-C4A4-48AA-952F-B39F3D41868F}"/>
    <dgm:cxn modelId="{7A2E73AC-4525-4998-A387-7AE4B314E643}" type="presOf" srcId="{3A6661CA-FF25-435B-8D70-F3571CCFEF5F}" destId="{9A2B9AC5-1CBA-49AB-BDD8-0C7DB2CCB0BE}" srcOrd="1" destOrd="0" presId="urn:microsoft.com/office/officeart/2005/8/layout/list1"/>
    <dgm:cxn modelId="{6F204DB2-AD0C-4C71-8955-22C37CBA7FDA}" srcId="{B8094104-0B6F-4870-A3BD-854922968E14}" destId="{3A6661CA-FF25-435B-8D70-F3571CCFEF5F}" srcOrd="0" destOrd="0" parTransId="{84F860C8-35FC-40EE-83B6-72B40EBF294D}" sibTransId="{30AEF034-7456-4AE0-A192-910FAB09E02B}"/>
    <dgm:cxn modelId="{362806C6-38A6-47A5-B444-7C522B48D2E6}" type="presOf" srcId="{E6662F0E-BEBC-4184-BDBE-B3539B63A0DB}" destId="{267FB9E6-D505-4874-A00D-09D538F97B5B}" srcOrd="1" destOrd="0" presId="urn:microsoft.com/office/officeart/2005/8/layout/list1"/>
    <dgm:cxn modelId="{90C062E6-3402-4E8F-A928-924AC0C25679}" type="presOf" srcId="{82553C38-8E3C-4119-9442-E2E38D0DA394}" destId="{2643031F-470D-438B-8A3E-3DBBAF9B2475}" srcOrd="1" destOrd="0" presId="urn:microsoft.com/office/officeart/2005/8/layout/list1"/>
    <dgm:cxn modelId="{3F90D560-A3D8-46CC-9503-B4C1B7CD92F5}" type="presParOf" srcId="{2C849AED-952E-400A-922B-449806B6E5BC}" destId="{8EE10A34-DFBE-41D7-9D30-4EC040EAE7A1}" srcOrd="0" destOrd="0" presId="urn:microsoft.com/office/officeart/2005/8/layout/list1"/>
    <dgm:cxn modelId="{FCB5B231-88E4-41A1-A04C-A962556993E3}" type="presParOf" srcId="{8EE10A34-DFBE-41D7-9D30-4EC040EAE7A1}" destId="{C251F7A3-2DAE-4F27-920C-6632ED98A878}" srcOrd="0" destOrd="0" presId="urn:microsoft.com/office/officeart/2005/8/layout/list1"/>
    <dgm:cxn modelId="{00A76D81-867F-462B-B098-C85F5296415B}" type="presParOf" srcId="{8EE10A34-DFBE-41D7-9D30-4EC040EAE7A1}" destId="{9A2B9AC5-1CBA-49AB-BDD8-0C7DB2CCB0BE}" srcOrd="1" destOrd="0" presId="urn:microsoft.com/office/officeart/2005/8/layout/list1"/>
    <dgm:cxn modelId="{8D0239AC-21A4-4B04-B808-595E4836E2DE}" type="presParOf" srcId="{2C849AED-952E-400A-922B-449806B6E5BC}" destId="{B4065AE1-7874-44EB-B70D-79594B1ABEE2}" srcOrd="1" destOrd="0" presId="urn:microsoft.com/office/officeart/2005/8/layout/list1"/>
    <dgm:cxn modelId="{9AD84FA5-4630-4FA6-B1BB-A73B14B28764}" type="presParOf" srcId="{2C849AED-952E-400A-922B-449806B6E5BC}" destId="{893FD773-1527-4AE3-8E9B-24D69BDB1A90}" srcOrd="2" destOrd="0" presId="urn:microsoft.com/office/officeart/2005/8/layout/list1"/>
    <dgm:cxn modelId="{0C8AF8AC-206E-4DCF-B427-CE8830F25288}" type="presParOf" srcId="{2C849AED-952E-400A-922B-449806B6E5BC}" destId="{48F18CA7-4C7C-4B3A-9CD7-0A0CEBDE2575}" srcOrd="3" destOrd="0" presId="urn:microsoft.com/office/officeart/2005/8/layout/list1"/>
    <dgm:cxn modelId="{A8DFB2BA-0D88-4DED-8A81-5984CB5EB211}" type="presParOf" srcId="{2C849AED-952E-400A-922B-449806B6E5BC}" destId="{DCAA6FA8-BBAB-41A1-AF0F-BDDA80113B80}" srcOrd="4" destOrd="0" presId="urn:microsoft.com/office/officeart/2005/8/layout/list1"/>
    <dgm:cxn modelId="{6CF4FE1E-A342-44BC-8075-6A21A419B6F3}" type="presParOf" srcId="{DCAA6FA8-BBAB-41A1-AF0F-BDDA80113B80}" destId="{826910B7-F074-4911-9DC9-859CC2319E8C}" srcOrd="0" destOrd="0" presId="urn:microsoft.com/office/officeart/2005/8/layout/list1"/>
    <dgm:cxn modelId="{8BCB1F04-BA50-474A-83FB-ED32A7795358}" type="presParOf" srcId="{DCAA6FA8-BBAB-41A1-AF0F-BDDA80113B80}" destId="{ED871A65-462E-4E84-B5FD-551A9DA55299}" srcOrd="1" destOrd="0" presId="urn:microsoft.com/office/officeart/2005/8/layout/list1"/>
    <dgm:cxn modelId="{95AD2E2D-EDDB-4995-8746-BD62FDC5FAFF}" type="presParOf" srcId="{2C849AED-952E-400A-922B-449806B6E5BC}" destId="{0FEE9E67-93FF-48D3-B7A0-EA9390D16A2A}" srcOrd="5" destOrd="0" presId="urn:microsoft.com/office/officeart/2005/8/layout/list1"/>
    <dgm:cxn modelId="{2B6F69A3-F89E-4C6B-949F-3186C61B66DA}" type="presParOf" srcId="{2C849AED-952E-400A-922B-449806B6E5BC}" destId="{031FE421-C046-464F-B1D4-4741E8606DE3}" srcOrd="6" destOrd="0" presId="urn:microsoft.com/office/officeart/2005/8/layout/list1"/>
    <dgm:cxn modelId="{4F546608-1342-43A5-BBFD-4CF7E9C11D2B}" type="presParOf" srcId="{2C849AED-952E-400A-922B-449806B6E5BC}" destId="{7607FC52-D427-4021-9104-E967FFA061DF}" srcOrd="7" destOrd="0" presId="urn:microsoft.com/office/officeart/2005/8/layout/list1"/>
    <dgm:cxn modelId="{8F506A02-AC7A-4A47-B4DD-B88BBE176961}" type="presParOf" srcId="{2C849AED-952E-400A-922B-449806B6E5BC}" destId="{12A5E332-708D-49FD-B54C-D2F5C5E814ED}" srcOrd="8" destOrd="0" presId="urn:microsoft.com/office/officeart/2005/8/layout/list1"/>
    <dgm:cxn modelId="{2ECAEABF-AB5B-4E2D-9B8F-B5A132868C90}" type="presParOf" srcId="{12A5E332-708D-49FD-B54C-D2F5C5E814ED}" destId="{CFD9FBCB-32F8-4D6A-8113-9029CB3965DE}" srcOrd="0" destOrd="0" presId="urn:microsoft.com/office/officeart/2005/8/layout/list1"/>
    <dgm:cxn modelId="{D0FE8E37-1124-4CFF-AC4A-8ECD7494E730}" type="presParOf" srcId="{12A5E332-708D-49FD-B54C-D2F5C5E814ED}" destId="{2643031F-470D-438B-8A3E-3DBBAF9B2475}" srcOrd="1" destOrd="0" presId="urn:microsoft.com/office/officeart/2005/8/layout/list1"/>
    <dgm:cxn modelId="{89C3DA8C-8A47-4C14-94FE-1F0EBCFB1F12}" type="presParOf" srcId="{2C849AED-952E-400A-922B-449806B6E5BC}" destId="{610271BC-8069-474B-95D9-1BEDAC2108C9}" srcOrd="9" destOrd="0" presId="urn:microsoft.com/office/officeart/2005/8/layout/list1"/>
    <dgm:cxn modelId="{03DDC827-66E1-4912-8A30-0FEC445FECCC}" type="presParOf" srcId="{2C849AED-952E-400A-922B-449806B6E5BC}" destId="{4192F63E-4650-41AC-9FA9-6B20AFED1B8F}" srcOrd="10" destOrd="0" presId="urn:microsoft.com/office/officeart/2005/8/layout/list1"/>
    <dgm:cxn modelId="{E5A6B0C1-E78B-4A1E-B012-06AFBC1B9C9A}" type="presParOf" srcId="{2C849AED-952E-400A-922B-449806B6E5BC}" destId="{38049D08-AF26-4E03-A6E0-EAF1CDFAC20E}" srcOrd="11" destOrd="0" presId="urn:microsoft.com/office/officeart/2005/8/layout/list1"/>
    <dgm:cxn modelId="{E508331A-0D17-4FC9-90F9-7A20DD1EEF2E}" type="presParOf" srcId="{2C849AED-952E-400A-922B-449806B6E5BC}" destId="{6C25964B-DC24-4BC9-852A-6CA291E97525}" srcOrd="12" destOrd="0" presId="urn:microsoft.com/office/officeart/2005/8/layout/list1"/>
    <dgm:cxn modelId="{2EB2B896-039F-43BA-A44B-04178E25212E}" type="presParOf" srcId="{6C25964B-DC24-4BC9-852A-6CA291E97525}" destId="{E23E4CB3-4394-4D2D-B60F-EFF62AB08019}" srcOrd="0" destOrd="0" presId="urn:microsoft.com/office/officeart/2005/8/layout/list1"/>
    <dgm:cxn modelId="{424FDAB1-6E6C-40B5-9F63-4636DB81EF05}" type="presParOf" srcId="{6C25964B-DC24-4BC9-852A-6CA291E97525}" destId="{82C85CBD-9A9F-4E23-B1DD-0AB642FC42CB}" srcOrd="1" destOrd="0" presId="urn:microsoft.com/office/officeart/2005/8/layout/list1"/>
    <dgm:cxn modelId="{3B658BD6-75E7-4F5A-A1EF-75464A8C1F9F}" type="presParOf" srcId="{2C849AED-952E-400A-922B-449806B6E5BC}" destId="{FD52F93C-CCFD-4A95-ADA8-26E25DE83876}" srcOrd="13" destOrd="0" presId="urn:microsoft.com/office/officeart/2005/8/layout/list1"/>
    <dgm:cxn modelId="{1DC403F1-856B-4697-9A83-12A850DBC11F}" type="presParOf" srcId="{2C849AED-952E-400A-922B-449806B6E5BC}" destId="{32A3787B-A551-4B44-AF1A-587E4E9B4428}" srcOrd="14" destOrd="0" presId="urn:microsoft.com/office/officeart/2005/8/layout/list1"/>
    <dgm:cxn modelId="{D9BE0B9B-CF83-4392-A93A-82B34F8C4232}" type="presParOf" srcId="{2C849AED-952E-400A-922B-449806B6E5BC}" destId="{D52E15C0-D1CD-4E25-90ED-2F97BC0F8ACC}" srcOrd="15" destOrd="0" presId="urn:microsoft.com/office/officeart/2005/8/layout/list1"/>
    <dgm:cxn modelId="{BDE77E23-EBF8-45B8-8326-80817D562207}" type="presParOf" srcId="{2C849AED-952E-400A-922B-449806B6E5BC}" destId="{F9A6526C-97EB-43BB-AB7D-83DE03389C58}" srcOrd="16" destOrd="0" presId="urn:microsoft.com/office/officeart/2005/8/layout/list1"/>
    <dgm:cxn modelId="{3CAE60D8-09F0-4107-B647-2CCDD8A3C7C2}" type="presParOf" srcId="{F9A6526C-97EB-43BB-AB7D-83DE03389C58}" destId="{93CC4E0D-8400-45E8-959A-2541638F0EC7}" srcOrd="0" destOrd="0" presId="urn:microsoft.com/office/officeart/2005/8/layout/list1"/>
    <dgm:cxn modelId="{BBB33E3F-61E0-4B3E-AA01-D912096F7C17}" type="presParOf" srcId="{F9A6526C-97EB-43BB-AB7D-83DE03389C58}" destId="{267FB9E6-D505-4874-A00D-09D538F97B5B}" srcOrd="1" destOrd="0" presId="urn:microsoft.com/office/officeart/2005/8/layout/list1"/>
    <dgm:cxn modelId="{58F0A902-07A6-4DAB-9514-E0352FED9B50}" type="presParOf" srcId="{2C849AED-952E-400A-922B-449806B6E5BC}" destId="{C3717BEB-5104-45DB-8CFB-EDC57289DE9A}" srcOrd="17" destOrd="0" presId="urn:microsoft.com/office/officeart/2005/8/layout/list1"/>
    <dgm:cxn modelId="{4F2F3085-07DA-4AF5-9582-C0F17D7E585B}" type="presParOf" srcId="{2C849AED-952E-400A-922B-449806B6E5BC}" destId="{0BEF71EC-73FD-4BA5-8354-E1C4651587B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7C58D-B313-49AF-B484-E49C28203ECE}">
      <dsp:nvSpPr>
        <dsp:cNvPr id="0" name=""/>
        <dsp:cNvSpPr/>
      </dsp:nvSpPr>
      <dsp:spPr>
        <a:xfrm>
          <a:off x="0" y="0"/>
          <a:ext cx="2884289" cy="55141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Town</a:t>
          </a:r>
        </a:p>
      </dsp:txBody>
      <dsp:txXfrm>
        <a:off x="0" y="0"/>
        <a:ext cx="2884289" cy="1654254"/>
      </dsp:txXfrm>
    </dsp:sp>
    <dsp:sp modelId="{E446D49A-70DC-4B4D-9087-73372A783462}">
      <dsp:nvSpPr>
        <dsp:cNvPr id="0" name=""/>
        <dsp:cNvSpPr/>
      </dsp:nvSpPr>
      <dsp:spPr>
        <a:xfrm>
          <a:off x="224441" y="1578217"/>
          <a:ext cx="2286272" cy="3580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Madison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Mineral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baseline="0" dirty="0">
              <a:solidFill>
                <a:srgbClr val="FFFF00"/>
              </a:solidFill>
            </a:rPr>
            <a:t>Scottsville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Hamilton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Jarratt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>
              <a:solidFill>
                <a:schemeClr val="bg1"/>
              </a:solidFill>
            </a:rPr>
            <a:t>Remington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Round Hill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Damascus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Middleburg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>
              <a:solidFill>
                <a:schemeClr val="bg1"/>
              </a:solidFill>
            </a:rPr>
            <a:t>Brookneal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>
              <a:solidFill>
                <a:schemeClr val="bg1"/>
              </a:solidFill>
            </a:rPr>
            <a:t>Gordonsville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>
              <a:solidFill>
                <a:schemeClr val="bg1"/>
              </a:solidFill>
            </a:rPr>
            <a:t>Louisa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291404" y="1645180"/>
        <a:ext cx="2152346" cy="3446869"/>
      </dsp:txXfrm>
    </dsp:sp>
    <dsp:sp modelId="{5BB1E162-CB64-4752-9F26-FC463243A8B4}">
      <dsp:nvSpPr>
        <dsp:cNvPr id="0" name=""/>
        <dsp:cNvSpPr/>
      </dsp:nvSpPr>
      <dsp:spPr>
        <a:xfrm>
          <a:off x="3103550" y="0"/>
          <a:ext cx="2884289" cy="55141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Population</a:t>
          </a:r>
        </a:p>
      </dsp:txBody>
      <dsp:txXfrm>
        <a:off x="3103550" y="0"/>
        <a:ext cx="2884289" cy="1654254"/>
      </dsp:txXfrm>
    </dsp:sp>
    <dsp:sp modelId="{2B13838C-FD33-47A5-B424-A210B684FB91}">
      <dsp:nvSpPr>
        <dsp:cNvPr id="0" name=""/>
        <dsp:cNvSpPr/>
      </dsp:nvSpPr>
      <dsp:spPr>
        <a:xfrm>
          <a:off x="3427928" y="1614971"/>
          <a:ext cx="2307431" cy="3584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205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470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524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619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652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626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693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788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669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1090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1402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1987</a:t>
          </a:r>
        </a:p>
      </dsp:txBody>
      <dsp:txXfrm>
        <a:off x="3495510" y="1682553"/>
        <a:ext cx="2172267" cy="3449053"/>
      </dsp:txXfrm>
    </dsp:sp>
    <dsp:sp modelId="{570E0DD8-B67F-4C25-B2BF-BDE7E44F90B0}">
      <dsp:nvSpPr>
        <dsp:cNvPr id="0" name=""/>
        <dsp:cNvSpPr/>
      </dsp:nvSpPr>
      <dsp:spPr>
        <a:xfrm>
          <a:off x="6204160" y="0"/>
          <a:ext cx="2884289" cy="55141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FY24 Budget</a:t>
          </a:r>
        </a:p>
      </dsp:txBody>
      <dsp:txXfrm>
        <a:off x="6204160" y="0"/>
        <a:ext cx="2884289" cy="1654254"/>
      </dsp:txXfrm>
    </dsp:sp>
    <dsp:sp modelId="{84613625-DD06-4990-A2B0-7C4C343A5400}">
      <dsp:nvSpPr>
        <dsp:cNvPr id="0" name=""/>
        <dsp:cNvSpPr/>
      </dsp:nvSpPr>
      <dsp:spPr>
        <a:xfrm>
          <a:off x="6319082" y="1610491"/>
          <a:ext cx="2753896" cy="3584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$430,251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$1,276,684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$743,873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$2,771,763 (FY22)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$550,158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$544,751 (FY23)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$1,006,242 Op. (3M W&amp;S)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$2,549,733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$4,990,437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$867,896 (.5M W&amp;S)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$5,478,615 (3M </a:t>
          </a:r>
          <a:r>
            <a:rPr lang="en-US" sz="1500" kern="1200" dirty="0" err="1"/>
            <a:t>W&amp;S,Pool</a:t>
          </a:r>
          <a:r>
            <a:rPr lang="en-US" sz="1500" kern="1200" dirty="0"/>
            <a:t>, etc.)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$4,920,000 (FY 23)</a:t>
          </a:r>
        </a:p>
      </dsp:txBody>
      <dsp:txXfrm>
        <a:off x="6399741" y="1691150"/>
        <a:ext cx="2592578" cy="3422899"/>
      </dsp:txXfrm>
    </dsp:sp>
    <dsp:sp modelId="{06B34812-6C75-42A4-B47E-BFB6EA5F5913}">
      <dsp:nvSpPr>
        <dsp:cNvPr id="0" name=""/>
        <dsp:cNvSpPr/>
      </dsp:nvSpPr>
      <dsp:spPr>
        <a:xfrm>
          <a:off x="9307710" y="0"/>
          <a:ext cx="2884289" cy="55141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Municipal Services</a:t>
          </a:r>
          <a:endParaRPr lang="en-US" sz="4500" kern="1200" baseline="0" dirty="0"/>
        </a:p>
      </dsp:txBody>
      <dsp:txXfrm>
        <a:off x="9307710" y="0"/>
        <a:ext cx="2884289" cy="1654254"/>
      </dsp:txXfrm>
    </dsp:sp>
    <dsp:sp modelId="{0F3DCE18-9358-49CC-B171-C2DC3267EDC8}">
      <dsp:nvSpPr>
        <dsp:cNvPr id="0" name=""/>
        <dsp:cNvSpPr/>
      </dsp:nvSpPr>
      <dsp:spPr>
        <a:xfrm>
          <a:off x="9593200" y="1655882"/>
          <a:ext cx="2307431" cy="3580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DMV Select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Water &amp; Sewer, DMV Sel.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Flood Control, Police Dept.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Water &amp; Sewer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None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W&amp;S, PD, Trash, DMV Sel.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Water &amp; Sewer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W&amp;S, Police  Dept.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W&amp;S, Police Dept.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W&amp;S, Police Dept.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W&amp;S, Police Dept.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W&amp;S, Police Dept., Trash</a:t>
          </a:r>
          <a:endParaRPr lang="en-US" sz="1500" kern="1200" dirty="0"/>
        </a:p>
      </dsp:txBody>
      <dsp:txXfrm>
        <a:off x="9660782" y="1723464"/>
        <a:ext cx="2172267" cy="3445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64371-CC72-4717-A09B-B70D3FDBDCCD}">
      <dsp:nvSpPr>
        <dsp:cNvPr id="0" name=""/>
        <dsp:cNvSpPr/>
      </dsp:nvSpPr>
      <dsp:spPr>
        <a:xfrm>
          <a:off x="1872940" y="134462"/>
          <a:ext cx="1732359" cy="1732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Fluvanna County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16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 </a:t>
          </a:r>
          <a:r>
            <a:rPr lang="en-US" sz="1400" kern="1200" dirty="0"/>
            <a:t>$1,636,300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Total Assessed Value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16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 42</a:t>
          </a:r>
          <a:r>
            <a:rPr lang="en-US" sz="1400" kern="1200" dirty="0"/>
            <a:t> Parcels</a:t>
          </a:r>
        </a:p>
      </dsp:txBody>
      <dsp:txXfrm>
        <a:off x="2126638" y="388160"/>
        <a:ext cx="1224963" cy="1224963"/>
      </dsp:txXfrm>
    </dsp:sp>
    <dsp:sp modelId="{8825C960-EDD9-483F-9E71-8AF5433057A8}">
      <dsp:nvSpPr>
        <dsp:cNvPr id="0" name=""/>
        <dsp:cNvSpPr/>
      </dsp:nvSpPr>
      <dsp:spPr>
        <a:xfrm>
          <a:off x="2236896" y="1961015"/>
          <a:ext cx="1004768" cy="100476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370078" y="2345238"/>
        <a:ext cx="738404" cy="236322"/>
      </dsp:txXfrm>
    </dsp:sp>
    <dsp:sp modelId="{E84D303C-901D-40A6-8511-D5C1C91B27AC}">
      <dsp:nvSpPr>
        <dsp:cNvPr id="0" name=""/>
        <dsp:cNvSpPr/>
      </dsp:nvSpPr>
      <dsp:spPr>
        <a:xfrm>
          <a:off x="1347559" y="2965782"/>
          <a:ext cx="2771826" cy="2908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Albemarle County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18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 </a:t>
          </a:r>
          <a:r>
            <a:rPr lang="en-US" sz="1800" kern="1200" dirty="0"/>
            <a:t>$86,541,600.00 Total Assessed Value</a:t>
          </a:r>
          <a:endParaRPr lang="en-US" sz="1800" kern="1200" dirty="0">
            <a:latin typeface="Segoe UI Symbol" panose="020B0502040204020203" pitchFamily="34" charset="0"/>
            <a:ea typeface="Segoe UI Symbol" panose="020B0502040204020203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18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 </a:t>
          </a:r>
          <a:r>
            <a:rPr lang="en-US" sz="1800" kern="1200" dirty="0"/>
            <a:t>351 Parcels</a:t>
          </a:r>
        </a:p>
      </dsp:txBody>
      <dsp:txXfrm>
        <a:off x="1753484" y="3391652"/>
        <a:ext cx="1959976" cy="2056285"/>
      </dsp:txXfrm>
    </dsp:sp>
    <dsp:sp modelId="{45B000AD-B0D3-4725-BC1B-E61A3CD53EB4}">
      <dsp:nvSpPr>
        <dsp:cNvPr id="0" name=""/>
        <dsp:cNvSpPr/>
      </dsp:nvSpPr>
      <dsp:spPr>
        <a:xfrm rot="21546220">
          <a:off x="4188156" y="2032784"/>
          <a:ext cx="2204609" cy="132779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/>
        </a:p>
      </dsp:txBody>
      <dsp:txXfrm>
        <a:off x="4188180" y="2301458"/>
        <a:ext cx="1806271" cy="796676"/>
      </dsp:txXfrm>
    </dsp:sp>
    <dsp:sp modelId="{309DCAA3-7A8C-4981-9BD8-34E506F9B06B}">
      <dsp:nvSpPr>
        <dsp:cNvPr id="0" name=""/>
        <dsp:cNvSpPr/>
      </dsp:nvSpPr>
      <dsp:spPr>
        <a:xfrm>
          <a:off x="6939561" y="665729"/>
          <a:ext cx="4414224" cy="44761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Town of Scottsville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24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 $88,177,900.00 Total Assessed Value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</a:t>
          </a:r>
          <a:r>
            <a:rPr lang="en-US" sz="24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 393 Parcels</a:t>
          </a:r>
          <a:endParaRPr lang="en-US" sz="2400" kern="1200" dirty="0"/>
        </a:p>
      </dsp:txBody>
      <dsp:txXfrm>
        <a:off x="7586009" y="1321244"/>
        <a:ext cx="3121328" cy="3165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948C5-0875-48F1-AB42-470A48E0AFCB}">
      <dsp:nvSpPr>
        <dsp:cNvPr id="0" name=""/>
        <dsp:cNvSpPr/>
      </dsp:nvSpPr>
      <dsp:spPr>
        <a:xfrm>
          <a:off x="2870664" y="80349"/>
          <a:ext cx="2887265" cy="1443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Average Scottsville Parcel in Albemarle County </a:t>
          </a:r>
        </a:p>
      </dsp:txBody>
      <dsp:txXfrm>
        <a:off x="2912947" y="122632"/>
        <a:ext cx="2802699" cy="1359066"/>
      </dsp:txXfrm>
    </dsp:sp>
    <dsp:sp modelId="{D972ABB4-E925-47F2-958D-A93E24A0A33C}">
      <dsp:nvSpPr>
        <dsp:cNvPr id="0" name=""/>
        <dsp:cNvSpPr/>
      </dsp:nvSpPr>
      <dsp:spPr>
        <a:xfrm>
          <a:off x="3159391" y="1523982"/>
          <a:ext cx="265888" cy="1002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747"/>
              </a:lnTo>
              <a:lnTo>
                <a:pt x="265888" y="10027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FE325-9D09-4293-812E-185B38ABF6A2}">
      <dsp:nvSpPr>
        <dsp:cNvPr id="0" name=""/>
        <dsp:cNvSpPr/>
      </dsp:nvSpPr>
      <dsp:spPr>
        <a:xfrm>
          <a:off x="3425279" y="1804913"/>
          <a:ext cx="2309812" cy="1443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Average value of $246,557.26</a:t>
          </a:r>
        </a:p>
      </dsp:txBody>
      <dsp:txXfrm>
        <a:off x="3467562" y="1847196"/>
        <a:ext cx="2225246" cy="1359066"/>
      </dsp:txXfrm>
    </dsp:sp>
    <dsp:sp modelId="{36D08B38-506E-40BA-B420-2E67A5436AA3}">
      <dsp:nvSpPr>
        <dsp:cNvPr id="0" name=""/>
        <dsp:cNvSpPr/>
      </dsp:nvSpPr>
      <dsp:spPr>
        <a:xfrm>
          <a:off x="3159391" y="1523982"/>
          <a:ext cx="265888" cy="2807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7288"/>
              </a:lnTo>
              <a:lnTo>
                <a:pt x="265888" y="28072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45521-9C1F-4017-8D99-259C9E0390FF}">
      <dsp:nvSpPr>
        <dsp:cNvPr id="0" name=""/>
        <dsp:cNvSpPr/>
      </dsp:nvSpPr>
      <dsp:spPr>
        <a:xfrm>
          <a:off x="3425279" y="3609454"/>
          <a:ext cx="2309812" cy="1443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R</a:t>
          </a:r>
          <a:r>
            <a:rPr lang="en-US" sz="2000" kern="1200" dirty="0"/>
            <a:t>eal estate tax of $0.854 per $100</a:t>
          </a:r>
        </a:p>
      </dsp:txBody>
      <dsp:txXfrm>
        <a:off x="3467562" y="3651737"/>
        <a:ext cx="2225246" cy="1359066"/>
      </dsp:txXfrm>
    </dsp:sp>
    <dsp:sp modelId="{0C67CDCB-A4C8-471E-B89B-585BC0623DCF}">
      <dsp:nvSpPr>
        <dsp:cNvPr id="0" name=""/>
        <dsp:cNvSpPr/>
      </dsp:nvSpPr>
      <dsp:spPr>
        <a:xfrm>
          <a:off x="3159391" y="1523982"/>
          <a:ext cx="300165" cy="4497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7594"/>
              </a:lnTo>
              <a:lnTo>
                <a:pt x="300165" y="44975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2C156-7217-454E-A2B3-6F50868AAF9E}">
      <dsp:nvSpPr>
        <dsp:cNvPr id="0" name=""/>
        <dsp:cNvSpPr/>
      </dsp:nvSpPr>
      <dsp:spPr>
        <a:xfrm>
          <a:off x="3459556" y="5299760"/>
          <a:ext cx="2309812" cy="1443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R</a:t>
          </a:r>
          <a:r>
            <a:rPr lang="en-US" sz="2000" kern="1200" dirty="0"/>
            <a:t>eal estate tax bill of $2105.60</a:t>
          </a:r>
        </a:p>
      </dsp:txBody>
      <dsp:txXfrm>
        <a:off x="3501839" y="5342043"/>
        <a:ext cx="2225246" cy="1359066"/>
      </dsp:txXfrm>
    </dsp:sp>
    <dsp:sp modelId="{3DB79979-6EFD-4135-AED1-39EC3518F365}">
      <dsp:nvSpPr>
        <dsp:cNvPr id="0" name=""/>
        <dsp:cNvSpPr/>
      </dsp:nvSpPr>
      <dsp:spPr>
        <a:xfrm>
          <a:off x="6445474" y="91754"/>
          <a:ext cx="2887265" cy="1443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Average Scottsville Parcel In Fluvanna    County</a:t>
          </a:r>
        </a:p>
      </dsp:txBody>
      <dsp:txXfrm>
        <a:off x="6487757" y="134037"/>
        <a:ext cx="2802699" cy="1359066"/>
      </dsp:txXfrm>
    </dsp:sp>
    <dsp:sp modelId="{BA04C46C-1125-4837-8D77-AE0EEDBE0804}">
      <dsp:nvSpPr>
        <dsp:cNvPr id="0" name=""/>
        <dsp:cNvSpPr/>
      </dsp:nvSpPr>
      <dsp:spPr>
        <a:xfrm>
          <a:off x="6734201" y="1535386"/>
          <a:ext cx="300160" cy="991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342"/>
              </a:lnTo>
              <a:lnTo>
                <a:pt x="300160" y="9913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EBCA0-C1C4-43D5-8F09-B5490B420070}">
      <dsp:nvSpPr>
        <dsp:cNvPr id="0" name=""/>
        <dsp:cNvSpPr/>
      </dsp:nvSpPr>
      <dsp:spPr>
        <a:xfrm>
          <a:off x="7034361" y="1804913"/>
          <a:ext cx="2309812" cy="1443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Average value of $38,959.00</a:t>
          </a:r>
        </a:p>
      </dsp:txBody>
      <dsp:txXfrm>
        <a:off x="7076644" y="1847196"/>
        <a:ext cx="2225246" cy="1359066"/>
      </dsp:txXfrm>
    </dsp:sp>
    <dsp:sp modelId="{B711FE93-C9D4-48E7-AB40-7A081D00CB6A}">
      <dsp:nvSpPr>
        <dsp:cNvPr id="0" name=""/>
        <dsp:cNvSpPr/>
      </dsp:nvSpPr>
      <dsp:spPr>
        <a:xfrm>
          <a:off x="6734201" y="1535386"/>
          <a:ext cx="300160" cy="2795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883"/>
              </a:lnTo>
              <a:lnTo>
                <a:pt x="300160" y="27958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B0DFD-9A60-4C7D-8411-B58DF2745BCD}">
      <dsp:nvSpPr>
        <dsp:cNvPr id="0" name=""/>
        <dsp:cNvSpPr/>
      </dsp:nvSpPr>
      <dsp:spPr>
        <a:xfrm>
          <a:off x="7034361" y="3609454"/>
          <a:ext cx="2309812" cy="1443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R</a:t>
          </a:r>
          <a:r>
            <a:rPr lang="en-US" sz="2000" kern="1200" dirty="0"/>
            <a:t>eal estate tax of $0.844 per $100</a:t>
          </a:r>
        </a:p>
      </dsp:txBody>
      <dsp:txXfrm>
        <a:off x="7076644" y="3651737"/>
        <a:ext cx="2225246" cy="1359066"/>
      </dsp:txXfrm>
    </dsp:sp>
    <dsp:sp modelId="{D80FE30E-DD4C-4946-915B-CC608F74E93C}">
      <dsp:nvSpPr>
        <dsp:cNvPr id="0" name=""/>
        <dsp:cNvSpPr/>
      </dsp:nvSpPr>
      <dsp:spPr>
        <a:xfrm>
          <a:off x="6734201" y="1535386"/>
          <a:ext cx="334437" cy="4474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4770"/>
              </a:lnTo>
              <a:lnTo>
                <a:pt x="334437" y="4474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AE69A-84B8-4901-8752-3F95384C52A5}">
      <dsp:nvSpPr>
        <dsp:cNvPr id="0" name=""/>
        <dsp:cNvSpPr/>
      </dsp:nvSpPr>
      <dsp:spPr>
        <a:xfrm>
          <a:off x="7068638" y="5288341"/>
          <a:ext cx="2309812" cy="1443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Segoe UI Symbol" panose="020B0502040204020203" pitchFamily="34" charset="0"/>
              <a:ea typeface="Segoe UI Symbol" panose="020B0502040204020203" pitchFamily="34" charset="0"/>
            </a:rPr>
            <a:t>Real</a:t>
          </a:r>
          <a:r>
            <a:rPr lang="en-US" sz="2000" kern="1200" dirty="0"/>
            <a:t> estate tax bill of $328.81</a:t>
          </a:r>
        </a:p>
      </dsp:txBody>
      <dsp:txXfrm>
        <a:off x="7110921" y="5330624"/>
        <a:ext cx="2225246" cy="13590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F9A1A-8E87-487F-B812-18D2A06E25E0}">
      <dsp:nvSpPr>
        <dsp:cNvPr id="0" name=""/>
        <dsp:cNvSpPr/>
      </dsp:nvSpPr>
      <dsp:spPr>
        <a:xfrm>
          <a:off x="53" y="261303"/>
          <a:ext cx="5101992" cy="187200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Option 1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$0.10 Real Estate Tax</a:t>
          </a:r>
        </a:p>
      </dsp:txBody>
      <dsp:txXfrm>
        <a:off x="53" y="261303"/>
        <a:ext cx="5101992" cy="1872000"/>
      </dsp:txXfrm>
    </dsp:sp>
    <dsp:sp modelId="{B96C825A-3E6C-4E62-8905-9411E760B0FA}">
      <dsp:nvSpPr>
        <dsp:cNvPr id="0" name=""/>
        <dsp:cNvSpPr/>
      </dsp:nvSpPr>
      <dsp:spPr>
        <a:xfrm>
          <a:off x="53" y="2133303"/>
          <a:ext cx="5101992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XX% average real estate tax of peer communities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Generates $88,177.09 new revenue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Increases the annual bill for the average Fluvanna parcel - $38.95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Increases the annual bill for the average Albemarle parcel - $246.56 </a:t>
          </a:r>
        </a:p>
      </dsp:txBody>
      <dsp:txXfrm>
        <a:off x="53" y="2133303"/>
        <a:ext cx="5101992" cy="2854800"/>
      </dsp:txXfrm>
    </dsp:sp>
    <dsp:sp modelId="{EDECA679-5B92-432F-BA3B-1DDE0549291E}">
      <dsp:nvSpPr>
        <dsp:cNvPr id="0" name=""/>
        <dsp:cNvSpPr/>
      </dsp:nvSpPr>
      <dsp:spPr>
        <a:xfrm>
          <a:off x="5816324" y="259001"/>
          <a:ext cx="5101992" cy="187200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Option 2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$0.18 Real Estate Tax</a:t>
          </a:r>
        </a:p>
      </dsp:txBody>
      <dsp:txXfrm>
        <a:off x="5816324" y="259001"/>
        <a:ext cx="5101992" cy="1872000"/>
      </dsp:txXfrm>
    </dsp:sp>
    <dsp:sp modelId="{52DCA20C-8C6D-430F-A169-3FECC3434004}">
      <dsp:nvSpPr>
        <dsp:cNvPr id="0" name=""/>
        <dsp:cNvSpPr/>
      </dsp:nvSpPr>
      <dsp:spPr>
        <a:xfrm>
          <a:off x="5816324" y="2133303"/>
          <a:ext cx="5101992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Average real estate tax of peer communities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Generates $158,720.22 new revenue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Increases the annual bill for the average Fluvanna parcel - $70.13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Increases the annual bill for the average Albemarle parcel - $443.80 </a:t>
          </a:r>
        </a:p>
      </dsp:txBody>
      <dsp:txXfrm>
        <a:off x="5816324" y="2133303"/>
        <a:ext cx="5101992" cy="2854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6EF12-FCE8-4D82-AD78-5E21552633B6}">
      <dsp:nvSpPr>
        <dsp:cNvPr id="0" name=""/>
        <dsp:cNvSpPr/>
      </dsp:nvSpPr>
      <dsp:spPr>
        <a:xfrm>
          <a:off x="0" y="1532397"/>
          <a:ext cx="10377407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AA304-B8E9-484D-825B-11C432C3165B}">
      <dsp:nvSpPr>
        <dsp:cNvPr id="0" name=""/>
        <dsp:cNvSpPr/>
      </dsp:nvSpPr>
      <dsp:spPr>
        <a:xfrm>
          <a:off x="518363" y="171182"/>
          <a:ext cx="7783085" cy="1582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569" tIns="0" rIns="27456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Virginia Code §58.1, Chapter 32 provides local authority to create real estate tax credits to a variety of individuals</a:t>
          </a:r>
          <a:r>
            <a:rPr lang="en-US" sz="1400" kern="1200" dirty="0"/>
            <a:t>.</a:t>
          </a:r>
        </a:p>
      </dsp:txBody>
      <dsp:txXfrm>
        <a:off x="595620" y="248439"/>
        <a:ext cx="7628571" cy="1428101"/>
      </dsp:txXfrm>
    </dsp:sp>
    <dsp:sp modelId="{A38E14A9-6B6D-42E5-A4B1-FA5DF9527664}">
      <dsp:nvSpPr>
        <dsp:cNvPr id="0" name=""/>
        <dsp:cNvSpPr/>
      </dsp:nvSpPr>
      <dsp:spPr>
        <a:xfrm>
          <a:off x="0" y="3239571"/>
          <a:ext cx="10377407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FED8B-11C4-42BD-9ADB-75FCB2C2EF92}">
      <dsp:nvSpPr>
        <dsp:cNvPr id="0" name=""/>
        <dsp:cNvSpPr/>
      </dsp:nvSpPr>
      <dsp:spPr>
        <a:xfrm>
          <a:off x="518363" y="1991397"/>
          <a:ext cx="7783085" cy="1469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569" tIns="0" rIns="27456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Fluvanna county provides real estate tax credits to elderly and disabled residents.</a:t>
          </a:r>
        </a:p>
      </dsp:txBody>
      <dsp:txXfrm>
        <a:off x="590102" y="2063136"/>
        <a:ext cx="7639607" cy="1326095"/>
      </dsp:txXfrm>
    </dsp:sp>
    <dsp:sp modelId="{5100D4A3-A507-40F3-B504-8E1C7DA89304}">
      <dsp:nvSpPr>
        <dsp:cNvPr id="0" name=""/>
        <dsp:cNvSpPr/>
      </dsp:nvSpPr>
      <dsp:spPr>
        <a:xfrm>
          <a:off x="0" y="4946744"/>
          <a:ext cx="10377407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AA096-51D1-4E50-A18F-BB1319678796}">
      <dsp:nvSpPr>
        <dsp:cNvPr id="0" name=""/>
        <dsp:cNvSpPr/>
      </dsp:nvSpPr>
      <dsp:spPr>
        <a:xfrm>
          <a:off x="518363" y="3698571"/>
          <a:ext cx="7783085" cy="1469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569" tIns="0" rIns="27456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Albemarle county provides real estate tax credits on a sliding income scale for Elderly and disabled Residents.</a:t>
          </a:r>
        </a:p>
      </dsp:txBody>
      <dsp:txXfrm>
        <a:off x="590102" y="3770310"/>
        <a:ext cx="7639607" cy="13260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FD773-1527-4AE3-8E9B-24D69BDB1A90}">
      <dsp:nvSpPr>
        <dsp:cNvPr id="0" name=""/>
        <dsp:cNvSpPr/>
      </dsp:nvSpPr>
      <dsp:spPr>
        <a:xfrm>
          <a:off x="0" y="960407"/>
          <a:ext cx="10515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2B9AC5-1CBA-49AB-BDD8-0C7DB2CCB0BE}">
      <dsp:nvSpPr>
        <dsp:cNvPr id="0" name=""/>
        <dsp:cNvSpPr/>
      </dsp:nvSpPr>
      <dsp:spPr>
        <a:xfrm>
          <a:off x="525266" y="211503"/>
          <a:ext cx="7353731" cy="881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Current tax structure relies primarily on business and consumer taxes</a:t>
          </a:r>
        </a:p>
      </dsp:txBody>
      <dsp:txXfrm>
        <a:off x="568309" y="254546"/>
        <a:ext cx="7267645" cy="795658"/>
      </dsp:txXfrm>
    </dsp:sp>
    <dsp:sp modelId="{031FE421-C046-464F-B1D4-4741E8606DE3}">
      <dsp:nvSpPr>
        <dsp:cNvPr id="0" name=""/>
        <dsp:cNvSpPr/>
      </dsp:nvSpPr>
      <dsp:spPr>
        <a:xfrm>
          <a:off x="0" y="1984711"/>
          <a:ext cx="10515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71A65-462E-4E84-B5FD-551A9DA55299}">
      <dsp:nvSpPr>
        <dsp:cNvPr id="0" name=""/>
        <dsp:cNvSpPr/>
      </dsp:nvSpPr>
      <dsp:spPr>
        <a:xfrm>
          <a:off x="525266" y="1235807"/>
          <a:ext cx="7353731" cy="881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Scottsville is the only one of the peer communities surveyed not using real estate tax</a:t>
          </a:r>
        </a:p>
      </dsp:txBody>
      <dsp:txXfrm>
        <a:off x="568309" y="1278850"/>
        <a:ext cx="7267645" cy="795658"/>
      </dsp:txXfrm>
    </dsp:sp>
    <dsp:sp modelId="{4192F63E-4650-41AC-9FA9-6B20AFED1B8F}">
      <dsp:nvSpPr>
        <dsp:cNvPr id="0" name=""/>
        <dsp:cNvSpPr/>
      </dsp:nvSpPr>
      <dsp:spPr>
        <a:xfrm>
          <a:off x="0" y="3009015"/>
          <a:ext cx="10515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3031F-470D-438B-8A3E-3DBBAF9B2475}">
      <dsp:nvSpPr>
        <dsp:cNvPr id="0" name=""/>
        <dsp:cNvSpPr/>
      </dsp:nvSpPr>
      <dsp:spPr>
        <a:xfrm>
          <a:off x="525266" y="2260111"/>
          <a:ext cx="7353731" cy="881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Current tax structure relies most heavily on meals tax, which is susceptible to volatility, Restaurant Gross Receipts are currently trending slightly up, note: .5% tax increase FY20 and 2% increase FY 24</a:t>
          </a:r>
        </a:p>
      </dsp:txBody>
      <dsp:txXfrm>
        <a:off x="568309" y="2303154"/>
        <a:ext cx="7267645" cy="795658"/>
      </dsp:txXfrm>
    </dsp:sp>
    <dsp:sp modelId="{32A3787B-A551-4B44-AF1A-587E4E9B4428}">
      <dsp:nvSpPr>
        <dsp:cNvPr id="0" name=""/>
        <dsp:cNvSpPr/>
      </dsp:nvSpPr>
      <dsp:spPr>
        <a:xfrm>
          <a:off x="0" y="4033319"/>
          <a:ext cx="10515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85CBD-9A9F-4E23-B1DD-0AB642FC42CB}">
      <dsp:nvSpPr>
        <dsp:cNvPr id="0" name=""/>
        <dsp:cNvSpPr/>
      </dsp:nvSpPr>
      <dsp:spPr>
        <a:xfrm>
          <a:off x="525266" y="3284415"/>
          <a:ext cx="7353731" cy="881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Increasing need for revenue to keep up with maintenance of current assets and capital construction projects called for in Strategic Planning and proposed in draft Capital Improvement Plan.</a:t>
          </a:r>
        </a:p>
      </dsp:txBody>
      <dsp:txXfrm>
        <a:off x="568309" y="3327458"/>
        <a:ext cx="7267645" cy="795658"/>
      </dsp:txXfrm>
    </dsp:sp>
    <dsp:sp modelId="{0BEF71EC-73FD-4BA5-8354-E1C4651587B5}">
      <dsp:nvSpPr>
        <dsp:cNvPr id="0" name=""/>
        <dsp:cNvSpPr/>
      </dsp:nvSpPr>
      <dsp:spPr>
        <a:xfrm>
          <a:off x="0" y="5057623"/>
          <a:ext cx="10515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FB9E6-D505-4874-A00D-09D538F97B5B}">
      <dsp:nvSpPr>
        <dsp:cNvPr id="0" name=""/>
        <dsp:cNvSpPr/>
      </dsp:nvSpPr>
      <dsp:spPr>
        <a:xfrm>
          <a:off x="525266" y="4308719"/>
          <a:ext cx="7353731" cy="881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Future policy decision by Town Council should consider budgetary needs for Resource Planning and Capital Planning of the Town of Scottsville. Financial policies require 5% of budget be for Capital Improvements.</a:t>
          </a:r>
        </a:p>
      </dsp:txBody>
      <dsp:txXfrm>
        <a:off x="568309" y="4351762"/>
        <a:ext cx="7267645" cy="795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0.5454</cdr:x>
      <cdr:y>0.42261</cdr:y>
    </cdr:from>
    <cdr:to>
      <cdr:x>0.66433</cdr:x>
      <cdr:y>0.5</cdr:y>
    </cdr:to>
    <cdr:sp macro="" textlink="">
      <cdr:nvSpPr>
        <cdr:cNvPr id="2" name="TextBox 7">
          <a:extLst xmlns:a="http://schemas.openxmlformats.org/drawingml/2006/main">
            <a:ext uri="{FF2B5EF4-FFF2-40B4-BE49-F238E27FC236}">
              <a16:creationId xmlns:a16="http://schemas.microsoft.com/office/drawing/2014/main" id="{F59FF939-9B0A-8FEC-E2D5-7E637A761C40}"/>
            </a:ext>
          </a:extLst>
        </cdr:cNvPr>
        <cdr:cNvSpPr txBox="1"/>
      </cdr:nvSpPr>
      <cdr:spPr>
        <a:xfrm xmlns:a="http://schemas.openxmlformats.org/drawingml/2006/main">
          <a:off x="5603701" y="2016846"/>
          <a:ext cx="122197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Cig. Tax</a:t>
          </a:r>
        </a:p>
      </cdr:txBody>
    </cdr:sp>
  </cdr:relSizeAnchor>
  <cdr:relSizeAnchor xmlns:cdr="http://schemas.openxmlformats.org/drawingml/2006/chartDrawing">
    <cdr:from>
      <cdr:x>0.55734</cdr:x>
      <cdr:y>0.58422</cdr:y>
    </cdr:from>
    <cdr:to>
      <cdr:x>0.7267</cdr:x>
      <cdr:y>0.65839</cdr:y>
    </cdr:to>
    <cdr:sp macro="" textlink="">
      <cdr:nvSpPr>
        <cdr:cNvPr id="3" name="TextBox 7">
          <a:extLst xmlns:a="http://schemas.openxmlformats.org/drawingml/2006/main">
            <a:ext uri="{FF2B5EF4-FFF2-40B4-BE49-F238E27FC236}">
              <a16:creationId xmlns:a16="http://schemas.microsoft.com/office/drawing/2014/main" id="{F59FF939-9B0A-8FEC-E2D5-7E637A761C40}"/>
            </a:ext>
          </a:extLst>
        </cdr:cNvPr>
        <cdr:cNvSpPr txBox="1"/>
      </cdr:nvSpPr>
      <cdr:spPr>
        <a:xfrm xmlns:a="http://schemas.openxmlformats.org/drawingml/2006/main">
          <a:off x="5726458" y="2788112"/>
          <a:ext cx="1740072" cy="3539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700" dirty="0"/>
            <a:t>Franchise Tax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0.27453</cdr:x>
      <cdr:y>0.11073</cdr:y>
    </cdr:from>
    <cdr:to>
      <cdr:x>0.34953</cdr:x>
      <cdr:y>0.26862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2452403-AC14-4CCC-949D-F402AAEB56AD}"/>
            </a:ext>
          </a:extLst>
        </cdr:cNvPr>
        <cdr:cNvSpPr txBox="1"/>
      </cdr:nvSpPr>
      <cdr:spPr>
        <a:xfrm xmlns:a="http://schemas.openxmlformats.org/drawingml/2006/main">
          <a:off x="3347050" y="64123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0.2717</cdr:x>
      <cdr:y>0.11072</cdr:y>
    </cdr:from>
    <cdr:to>
      <cdr:x>0.34528</cdr:x>
      <cdr:y>0.16733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0A43D4C-3A12-42F7-8D0C-16244DEC04B5}"/>
            </a:ext>
          </a:extLst>
        </cdr:cNvPr>
        <cdr:cNvSpPr txBox="1"/>
      </cdr:nvSpPr>
      <cdr:spPr>
        <a:xfrm xmlns:a="http://schemas.openxmlformats.org/drawingml/2006/main">
          <a:off x="3312544" y="641229"/>
          <a:ext cx="897147" cy="3278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$2,142.56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0.41186</cdr:x>
      <cdr:y>0.196</cdr:y>
    </cdr:from>
    <cdr:to>
      <cdr:x>0.42331</cdr:x>
      <cdr:y>0.25832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215DE425-5394-407D-AA00-25A1CE73830C}"/>
            </a:ext>
          </a:extLst>
        </cdr:cNvPr>
        <cdr:cNvSpPr/>
      </cdr:nvSpPr>
      <cdr:spPr>
        <a:xfrm xmlns:a="http://schemas.openxmlformats.org/drawingml/2006/main">
          <a:off x="5021450" y="1121073"/>
          <a:ext cx="139485" cy="356461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bg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0.54449</cdr:x>
      <cdr:y>0.19465</cdr:y>
    </cdr:from>
    <cdr:to>
      <cdr:x>0.55593</cdr:x>
      <cdr:y>0.25697</cdr:y>
    </cdr:to>
    <cdr:sp macro="" textlink="">
      <cdr:nvSpPr>
        <cdr:cNvPr id="4" name="Arrow: Down 3">
          <a:extLst xmlns:a="http://schemas.openxmlformats.org/drawingml/2006/main">
            <a:ext uri="{FF2B5EF4-FFF2-40B4-BE49-F238E27FC236}">
              <a16:creationId xmlns:a16="http://schemas.microsoft.com/office/drawing/2014/main" id="{68A3F946-B6CC-4C42-B3DD-5676DDE0841D}"/>
            </a:ext>
          </a:extLst>
        </cdr:cNvPr>
        <cdr:cNvSpPr/>
      </cdr:nvSpPr>
      <cdr:spPr>
        <a:xfrm xmlns:a="http://schemas.openxmlformats.org/drawingml/2006/main">
          <a:off x="6638439" y="1113347"/>
          <a:ext cx="139485" cy="356461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bg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0.54442</cdr:x>
      <cdr:y>0.17517</cdr:y>
    </cdr:from>
    <cdr:to>
      <cdr:x>0.55586</cdr:x>
      <cdr:y>0.2396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7C773372-B265-4BF9-8DD5-9D9029F1ADDA}"/>
            </a:ext>
          </a:extLst>
        </cdr:cNvPr>
        <cdr:cNvSpPr/>
      </cdr:nvSpPr>
      <cdr:spPr>
        <a:xfrm xmlns:a="http://schemas.openxmlformats.org/drawingml/2006/main">
          <a:off x="6637579" y="969102"/>
          <a:ext cx="139485" cy="356461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bg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0.61306</cdr:x>
      <cdr:y>0.13121</cdr:y>
    </cdr:from>
    <cdr:to>
      <cdr:x>0.62451</cdr:x>
      <cdr:y>0.19564</cdr:y>
    </cdr:to>
    <cdr:sp macro="" textlink="">
      <cdr:nvSpPr>
        <cdr:cNvPr id="3" name="Arrow: Down 2">
          <a:extLst xmlns:a="http://schemas.openxmlformats.org/drawingml/2006/main">
            <a:ext uri="{FF2B5EF4-FFF2-40B4-BE49-F238E27FC236}">
              <a16:creationId xmlns:a16="http://schemas.microsoft.com/office/drawing/2014/main" id="{7C773372-B265-4BF9-8DD5-9D9029F1ADDA}"/>
            </a:ext>
          </a:extLst>
        </cdr:cNvPr>
        <cdr:cNvSpPr/>
      </cdr:nvSpPr>
      <cdr:spPr>
        <a:xfrm xmlns:a="http://schemas.openxmlformats.org/drawingml/2006/main">
          <a:off x="7474487" y="725890"/>
          <a:ext cx="139485" cy="356461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bg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0.54477</cdr:x>
      <cdr:y>0.14997</cdr:y>
    </cdr:from>
    <cdr:to>
      <cdr:x>0.55621</cdr:x>
      <cdr:y>0.21616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BB6E3371-C07B-4351-BFFA-ED1381F0DE97}"/>
            </a:ext>
          </a:extLst>
        </cdr:cNvPr>
        <cdr:cNvSpPr/>
      </cdr:nvSpPr>
      <cdr:spPr>
        <a:xfrm xmlns:a="http://schemas.openxmlformats.org/drawingml/2006/main">
          <a:off x="6641884" y="807686"/>
          <a:ext cx="139485" cy="356461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bg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0.61215</cdr:x>
      <cdr:y>0.11832</cdr:y>
    </cdr:from>
    <cdr:to>
      <cdr:x>0.62359</cdr:x>
      <cdr:y>0.1845</cdr:y>
    </cdr:to>
    <cdr:sp macro="" textlink="">
      <cdr:nvSpPr>
        <cdr:cNvPr id="3" name="Arrow: Down 2">
          <a:extLst xmlns:a="http://schemas.openxmlformats.org/drawingml/2006/main">
            <a:ext uri="{FF2B5EF4-FFF2-40B4-BE49-F238E27FC236}">
              <a16:creationId xmlns:a16="http://schemas.microsoft.com/office/drawing/2014/main" id="{BB6E3371-C07B-4351-BFFA-ED1381F0DE97}"/>
            </a:ext>
          </a:extLst>
        </cdr:cNvPr>
        <cdr:cNvSpPr/>
      </cdr:nvSpPr>
      <cdr:spPr>
        <a:xfrm xmlns:a="http://schemas.openxmlformats.org/drawingml/2006/main">
          <a:off x="7463294" y="637205"/>
          <a:ext cx="139485" cy="356461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bg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0.42553</cdr:x>
      <cdr:y>0.15035</cdr:y>
    </cdr:from>
    <cdr:to>
      <cdr:x>0.51838</cdr:x>
      <cdr:y>0.31417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D801471-53F1-4ADE-B222-4600FDE6A49F}"/>
            </a:ext>
          </a:extLst>
        </cdr:cNvPr>
        <cdr:cNvSpPr txBox="1"/>
      </cdr:nvSpPr>
      <cdr:spPr>
        <a:xfrm xmlns:a="http://schemas.openxmlformats.org/drawingml/2006/main">
          <a:off x="4191000" y="8392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dirty="0"/>
            <a:t>RE</a:t>
          </a:r>
        </a:p>
        <a:p xmlns:a="http://schemas.openxmlformats.org/drawingml/2006/main">
          <a:pPr algn="ctr"/>
          <a:r>
            <a:rPr lang="en-US" sz="1800" dirty="0"/>
            <a:t>Tax</a:t>
          </a:r>
        </a:p>
      </cdr:txBody>
    </cdr:sp>
  </cdr:relSizeAnchor>
  <cdr:relSizeAnchor xmlns:cdr="http://schemas.openxmlformats.org/drawingml/2006/chartDrawing">
    <cdr:from>
      <cdr:x>0.03288</cdr:x>
      <cdr:y>0</cdr:y>
    </cdr:from>
    <cdr:to>
      <cdr:x>0.21295</cdr:x>
      <cdr:y>0.06143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B1B69536-C08D-4929-BE93-082F455B632D}"/>
            </a:ext>
          </a:extLst>
        </cdr:cNvPr>
        <cdr:cNvSpPr txBox="1"/>
      </cdr:nvSpPr>
      <cdr:spPr>
        <a:xfrm xmlns:a="http://schemas.openxmlformats.org/drawingml/2006/main">
          <a:off x="323850" y="0"/>
          <a:ext cx="1773464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bg2">
                  <a:lumMod val="75000"/>
                </a:schemeClr>
              </a:solidFill>
            </a:rPr>
            <a:t>Total Revenue - $705,535.11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0.5807</cdr:x>
      <cdr:y>0.67562</cdr:y>
    </cdr:from>
    <cdr:to>
      <cdr:x>0.67482</cdr:x>
      <cdr:y>0.842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2BF8C3B-74D7-4858-BC4C-AF5DC21E6368}"/>
            </a:ext>
          </a:extLst>
        </cdr:cNvPr>
        <cdr:cNvSpPr txBox="1"/>
      </cdr:nvSpPr>
      <cdr:spPr>
        <a:xfrm xmlns:a="http://schemas.openxmlformats.org/drawingml/2006/main">
          <a:off x="5641787" y="37131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dirty="0"/>
            <a:t>Meals</a:t>
          </a:r>
        </a:p>
        <a:p xmlns:a="http://schemas.openxmlformats.org/drawingml/2006/main">
          <a:pPr algn="ctr"/>
          <a:r>
            <a:rPr lang="en-US" sz="1800" dirty="0"/>
            <a:t>Tax</a:t>
          </a:r>
        </a:p>
      </cdr:txBody>
    </cdr:sp>
  </cdr:relSizeAnchor>
  <cdr:relSizeAnchor xmlns:cdr="http://schemas.openxmlformats.org/drawingml/2006/chartDrawing">
    <cdr:from>
      <cdr:x>0.01755</cdr:x>
      <cdr:y>0.00623</cdr:y>
    </cdr:from>
    <cdr:to>
      <cdr:x>0.1999</cdr:x>
      <cdr:y>0.05129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64E41BC5-0812-4A1D-A09F-F2700B669173}"/>
            </a:ext>
          </a:extLst>
        </cdr:cNvPr>
        <cdr:cNvSpPr txBox="1"/>
      </cdr:nvSpPr>
      <cdr:spPr>
        <a:xfrm xmlns:a="http://schemas.openxmlformats.org/drawingml/2006/main">
          <a:off x="170481" y="35227"/>
          <a:ext cx="1771650" cy="254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bg2">
                  <a:lumMod val="75000"/>
                </a:schemeClr>
              </a:solidFill>
            </a:rPr>
            <a:t>Total Revenue - $751,732.83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9C273A-85AD-C1CE-982D-8659DB1C36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12626-88B8-419B-86FC-69BC03762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61493E-CAC5-4411-8FE3-CEA7CD015FF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413EF-0C60-6FA7-31E3-682835BAB2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39BF1-E0EC-1C20-DECB-00F042D56D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6C0245-06A3-40CA-A8DB-F464EBFBD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155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320661-911A-4175-8D0A-59EF5A21B10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417E83-E76D-4C79-9012-EFF0E5AC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8517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https://en.wikipedia.org/wiki/List_of_towns_in_Virginia + Census </a:t>
            </a:r>
          </a:p>
          <a:p>
            <a:pPr defTabSz="931774">
              <a:defRPr/>
            </a:pPr>
            <a:r>
              <a:rPr lang="en-US" dirty="0"/>
              <a:t>Census 2022 City/Town estimates of Pop</a:t>
            </a:r>
            <a:r>
              <a:rPr lang="en-US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17E83-E76D-4C79-9012-EFF0E5AC5F64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2B054-E50E-88B9-922F-D56EC37FE3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85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2020 Decennial census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17E83-E76D-4C79-9012-EFF0E5AC5F64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38904-C9A9-E66D-3200-8C9EE6D6CE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03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17E83-E76D-4C79-9012-EFF0E5AC5F64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433E-2243-D2AE-7C4B-00404DAF1A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60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2023 County of Albemarle Land Book</a:t>
            </a:r>
          </a:p>
          <a:p>
            <a:r>
              <a:rPr lang="en-US" dirty="0"/>
              <a:t>2022 County of Fluvanna Land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17E83-E76D-4C79-9012-EFF0E5AC5F64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11C72-51BE-4607-FB7A-2460FDD5E5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64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17E83-E76D-4C79-9012-EFF0E5AC5F64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85A61-BFD1-A8D1-B818-B8D59C1AE9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7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4D0D9-0E77-4CAA-958B-CD2F237FC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89461-23EB-494F-9844-B836D84FC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28A2-8F48-4750-9639-485B245F5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8792-C088-40B2-A596-637A347AAB66}" type="datetime1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D57ED-E7E1-42B1-8385-4534CF54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E8E4D-9D40-4176-B0BE-342BC2F2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8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2EBC6-CC1D-4364-9CF4-2388A761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4036C0-E680-4DED-AF8D-EA519EDE9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D2692-2A70-4303-846E-2B9BCC21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4161-0CFD-400A-BBFC-FAFF2535D8E3}" type="datetime1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E2496-12E1-4EDB-BC87-C3A1A2AD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672BC-3E5A-4818-9993-BF4160F4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21AF43-F687-44A2-8BE0-87A6A59676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56EAA1-129E-4035-9C10-FFEEEC1CF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227ED-D6FF-4207-AE77-2E87CEEB7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EB3F-13E4-49F3-A680-959D60DA2488}" type="datetime1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88FB4-F8DA-455C-A122-B1FFF688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0D212-A617-43AE-992E-16B40C75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8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45D77-9976-43ED-B958-7DFB52C7C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54970-103E-46C6-AE2C-0B73B5D83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3D1D-1EC2-447D-9C0F-F44F71FA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4B77-29B2-4287-A51E-4E39B3075C42}" type="datetime1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0813B-C413-4E91-9FAA-11299BA4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5087C-9A32-4EEB-85E8-27CC8837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6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DD18C-7AD7-4C17-9C65-FF21C7096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9E582-564E-408F-A0D0-4DCFEF69E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DFD0E-B720-4E41-A33B-52936FEF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3DE9-5F6F-461C-B974-8CA89FFDFB73}" type="datetime1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87132-8A0E-454B-B837-EF90A851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B7D1C-B93E-470B-9FA8-E36434142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0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E5C13-250A-494A-9695-00C763BE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C1F92-1454-474E-9E17-40440A588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7051F-F2DA-4DD3-90F0-F3C63A7A0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8CAE4-3EA4-4060-B694-F2AEA875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2AF7-AD18-4D66-B171-EBD31652B568}" type="datetime1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94843-90A6-4080-97DC-A89CC0E8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A235E-696E-4F0E-B745-9CF81641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4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42D2-4A00-4670-B744-C038F670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F5841-D4DD-4B27-AB80-262F6B377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C3C10-BF38-430F-AC88-DBFA19ABC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CD9011-E3E3-42F8-9B66-5406326C8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2D5329-297A-4E0A-B77A-F469F7F18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2774A4-BB20-4A8E-8FBB-763BD632A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F0DB-2FB9-4673-A22A-C428913CAA78}" type="datetime1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15642F-5658-49AA-AF8D-DB73ECBD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14276-2BC0-4462-8C52-A9965B72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3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9C1FA-11B8-4445-A40F-7DB5EA120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603710-8120-4FB9-9271-DDD495E3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ED33-0258-4BAA-BD1D-C25327B44C81}" type="datetime1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C65C0F-92C7-490C-9911-E3CDB099D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38B87-F28C-4545-9A95-8ED038F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1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AD4DC7-E791-4C34-A5C8-CB314A9E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0B41-1E95-4002-9D98-B39019EBD278}" type="datetime1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2A0880-7606-451D-9067-516B30004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5723B-3193-4A31-89F1-2E26E08C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8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54B8-A5AD-40AB-A746-E1DCD29CD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B4964-AD17-42E7-8EBE-BCDBA9E4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D5D2A-74DC-40F8-83D8-16E5249CD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4D5F6-8B6D-4FBF-A4F0-0342252B2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439F-0FF3-4487-BD07-E6F5A40C3F0C}" type="datetime1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90D27-2331-434E-A0CF-1040CCC59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FD3B4-AFA8-4BA4-BF61-F1B68328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AB3A1-C8A4-406E-9641-812A56811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0EBA28-7A33-47B6-B413-3C4770A38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87842-4D47-4F63-92AE-F178110A8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B1EAC-6E2E-4C11-A731-ABDBDBA9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9C2-FD86-4B7E-892C-51AAAB8ABCF2}" type="datetime1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AE092-1CB2-4850-AC71-744EEDCF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FF793-E629-49FD-AABC-E89EC336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0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C6E9B-6AEA-4BCB-A253-318F21C90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1EB9C-EF27-4012-B8F5-66A6ED46A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12C6B-3C52-425D-96AB-E1562DB219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FE0E7-BE1E-4561-B5FF-21159284B3D5}" type="datetime1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79434-DD53-4196-818C-F4510CA15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8D916-463B-4B8F-BA98-03A0CFCC9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57671-6DC0-4BA9-B2E3-5A97A950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754367F-5161-426A-B667-14567409A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88203"/>
            <a:ext cx="9144000" cy="1655762"/>
          </a:xfrm>
        </p:spPr>
        <p:txBody>
          <a:bodyPr/>
          <a:lstStyle/>
          <a:p>
            <a:r>
              <a:rPr lang="en-US" sz="3600" dirty="0"/>
              <a:t>Peer Community and Tax Review</a:t>
            </a:r>
          </a:p>
          <a:p>
            <a:r>
              <a:rPr lang="en-US" dirty="0"/>
              <a:t>Revenue options for FY 2025</a:t>
            </a:r>
          </a:p>
          <a:p>
            <a:r>
              <a:rPr lang="en-US" sz="1800" dirty="0"/>
              <a:t>Prepared for Scottsville Town Council Special Session, March 26, 2024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9059092-10FC-481D-8280-62404F293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3" y="-449016"/>
            <a:ext cx="12041707" cy="594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16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6A932C0-BD76-07C4-735D-5BA00EFA2B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50175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508250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A089-302B-4753-BA6D-162B528C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2077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Meals Tax Revenue </a:t>
            </a:r>
            <a:r>
              <a:rPr lang="en-US" sz="4000" baseline="0" dirty="0">
                <a:latin typeface="+mn-lt"/>
              </a:rPr>
              <a:t>By Month</a:t>
            </a:r>
            <a:br>
              <a:rPr lang="en-US" baseline="0" dirty="0">
                <a:latin typeface="+mn-lt"/>
              </a:rPr>
            </a:br>
            <a:r>
              <a:rPr lang="en-US" sz="2000" baseline="0" dirty="0">
                <a:latin typeface="+mn-lt"/>
              </a:rPr>
              <a:t>July 2023 – Feb. 2024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F704F8A-AEBD-BED4-85EB-CB092FFA5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357793"/>
              </p:ext>
            </p:extLst>
          </p:nvPr>
        </p:nvGraphicFramePr>
        <p:xfrm>
          <a:off x="0" y="905069"/>
          <a:ext cx="12192000" cy="595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117227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26B4E4A-2A54-19BD-EB89-B22E36571C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10223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725392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67D1D-84DB-430A-A94C-E372E7CAB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85" y="233532"/>
            <a:ext cx="10445858" cy="4620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+mn-lt"/>
              </a:rPr>
              <a:t>Revenue Sources as % of Total Revenue</a:t>
            </a:r>
            <a:br>
              <a:rPr lang="en-US" dirty="0">
                <a:latin typeface="+mn-lt"/>
              </a:rPr>
            </a:br>
            <a:r>
              <a:rPr lang="en-US" sz="2000" dirty="0">
                <a:latin typeface="+mn-lt"/>
              </a:rPr>
              <a:t>FY 2023-2024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C46824F-7647-5B1A-26E8-41E4053237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344692"/>
              </p:ext>
            </p:extLst>
          </p:nvPr>
        </p:nvGraphicFramePr>
        <p:xfrm>
          <a:off x="0" y="1028700"/>
          <a:ext cx="764381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C4AEEB9-3B9D-16AC-DD1E-EE2A10A192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926282"/>
              </p:ext>
            </p:extLst>
          </p:nvPr>
        </p:nvGraphicFramePr>
        <p:xfrm>
          <a:off x="8877993" y="919788"/>
          <a:ext cx="2828174" cy="490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2653157"/>
      </p:ext>
    </p:extLst>
  </p:cSld>
  <p:clrMapOvr>
    <a:masterClrMapping/>
  </p:clrMapOvr>
  <p:transition spd="slow"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2202933-A5F4-462E-BFD0-6A736485EF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3538622"/>
              </p:ext>
            </p:extLst>
          </p:nvPr>
        </p:nvGraphicFramePr>
        <p:xfrm>
          <a:off x="0" y="926433"/>
          <a:ext cx="12192000" cy="5931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FDEAEA3-340B-4951-BF2A-80123207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643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Real Estate Tax Base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AE8687-49FB-756D-FFB9-20CC322A2585}"/>
              </a:ext>
            </a:extLst>
          </p:cNvPr>
          <p:cNvSpPr txBox="1"/>
          <p:nvPr/>
        </p:nvSpPr>
        <p:spPr>
          <a:xfrm>
            <a:off x="2627807" y="741767"/>
            <a:ext cx="693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Data used 2023 Albemarle Land Book &amp; 2022 Fluvanna Land Book</a:t>
            </a:r>
          </a:p>
        </p:txBody>
      </p:sp>
    </p:spTree>
    <p:extLst>
      <p:ext uri="{BB962C8B-B14F-4D97-AF65-F5344CB8AC3E}">
        <p14:creationId xmlns:p14="http://schemas.microsoft.com/office/powerpoint/2010/main" val="30285917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5A9E44-5C71-4E7D-9137-0BCBC54E22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27110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273215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81A5-77DD-4986-B06C-43A70384F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New Revenue Scenarios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3AD3FB-4C38-48FF-9CC8-12A4CA0C89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751254"/>
              </p:ext>
            </p:extLst>
          </p:nvPr>
        </p:nvGraphicFramePr>
        <p:xfrm>
          <a:off x="636814" y="1325563"/>
          <a:ext cx="10918371" cy="5249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9342375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6981D-C104-4B15-AE37-FF125ECE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Average Cumulative</a:t>
            </a:r>
            <a:r>
              <a:rPr lang="en-US" sz="3600" baseline="0" dirty="0"/>
              <a:t> Real Estate Tax Bill</a:t>
            </a:r>
            <a:br>
              <a:rPr lang="en-US" sz="3600" baseline="0" dirty="0"/>
            </a:br>
            <a:r>
              <a:rPr lang="en-US" sz="3600" baseline="0" dirty="0"/>
              <a:t>of Scottsville Residents</a:t>
            </a:r>
            <a:endParaRPr lang="en-US" sz="36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6EFC86F-0594-4D11-9693-0A04CD40F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53885"/>
              </p:ext>
            </p:extLst>
          </p:nvPr>
        </p:nvGraphicFramePr>
        <p:xfrm>
          <a:off x="711200" y="1066800"/>
          <a:ext cx="10189029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E5DCBD7-8CD6-4372-A07B-028FA11B55F7}"/>
              </a:ext>
            </a:extLst>
          </p:cNvPr>
          <p:cNvSpPr txBox="1"/>
          <p:nvPr/>
        </p:nvSpPr>
        <p:spPr>
          <a:xfrm>
            <a:off x="9402792" y="4313207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$750.96</a:t>
            </a:r>
          </a:p>
        </p:txBody>
      </p:sp>
    </p:spTree>
    <p:extLst>
      <p:ext uri="{BB962C8B-B14F-4D97-AF65-F5344CB8AC3E}">
        <p14:creationId xmlns:p14="http://schemas.microsoft.com/office/powerpoint/2010/main" val="1022699265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C279-703C-4290-AC97-FB94B626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Real Estate Tax Relief</a:t>
            </a:r>
            <a:endParaRPr lang="en-US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382617-CE7E-4FEF-8028-C6884F0AB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694206"/>
              </p:ext>
            </p:extLst>
          </p:nvPr>
        </p:nvGraphicFramePr>
        <p:xfrm>
          <a:off x="976393" y="1343818"/>
          <a:ext cx="10377408" cy="5495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897814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B42554-B124-4CD7-841A-3C147672B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838990"/>
              </p:ext>
            </p:extLst>
          </p:nvPr>
        </p:nvGraphicFramePr>
        <p:xfrm>
          <a:off x="0" y="1138212"/>
          <a:ext cx="12192000" cy="571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F1A0169-7D3B-4636-A79F-C85A28961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821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Peer Community Comparison</a:t>
            </a:r>
            <a:br>
              <a:rPr lang="en-US" dirty="0">
                <a:latin typeface="+mn-lt"/>
              </a:rPr>
            </a:br>
            <a:r>
              <a:rPr lang="en-US" sz="1800" dirty="0">
                <a:latin typeface="+mn-lt"/>
              </a:rPr>
              <a:t>Current Cumulative Real Estate Tax Rates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72956695"/>
      </p:ext>
    </p:extLst>
  </p:cSld>
  <p:clrMapOvr>
    <a:masterClrMapping/>
  </p:clrMapOvr>
  <p:transition spd="slow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C1F7F-282C-46C1-9A6A-D4692523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255"/>
            <a:ext cx="10515600" cy="9550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Scottsville Peer Communities</a:t>
            </a:r>
            <a:br>
              <a:rPr lang="en-US" dirty="0"/>
            </a:br>
            <a:r>
              <a:rPr lang="en-US" sz="2800" dirty="0"/>
              <a:t>Ascending by Population</a:t>
            </a:r>
            <a:endParaRPr lang="en-US" dirty="0"/>
          </a:p>
        </p:txBody>
      </p:sp>
      <p:pic>
        <p:nvPicPr>
          <p:cNvPr id="5" name="Content Placeholder 4" descr="A picture containing tree&#10;&#10;Description automatically generated">
            <a:extLst>
              <a:ext uri="{FF2B5EF4-FFF2-40B4-BE49-F238E27FC236}">
                <a16:creationId xmlns:a16="http://schemas.microsoft.com/office/drawing/2014/main" id="{60B27145-47A1-4897-BCD7-3A688EBB71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499"/>
            <a:ext cx="12192000" cy="5905501"/>
          </a:xfrm>
        </p:spPr>
      </p:pic>
      <p:sp>
        <p:nvSpPr>
          <p:cNvPr id="8" name="Teardrop 7">
            <a:extLst>
              <a:ext uri="{FF2B5EF4-FFF2-40B4-BE49-F238E27FC236}">
                <a16:creationId xmlns:a16="http://schemas.microsoft.com/office/drawing/2014/main" id="{919F0435-3ABD-4DFC-BABB-8FE56DC139EA}"/>
              </a:ext>
            </a:extLst>
          </p:cNvPr>
          <p:cNvSpPr/>
          <p:nvPr/>
        </p:nvSpPr>
        <p:spPr>
          <a:xfrm rot="8100000">
            <a:off x="7684228" y="2842085"/>
            <a:ext cx="347472" cy="347472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ardrop 9">
            <a:extLst>
              <a:ext uri="{FF2B5EF4-FFF2-40B4-BE49-F238E27FC236}">
                <a16:creationId xmlns:a16="http://schemas.microsoft.com/office/drawing/2014/main" id="{2037B3B3-0DFD-4B4C-8F42-3E353E049DBB}"/>
              </a:ext>
            </a:extLst>
          </p:cNvPr>
          <p:cNvSpPr/>
          <p:nvPr/>
        </p:nvSpPr>
        <p:spPr>
          <a:xfrm rot="8100000">
            <a:off x="8572426" y="3788102"/>
            <a:ext cx="348183" cy="348183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ABE0CE-5489-479A-910F-69DD3F95038D}"/>
              </a:ext>
            </a:extLst>
          </p:cNvPr>
          <p:cNvSpPr/>
          <p:nvPr/>
        </p:nvSpPr>
        <p:spPr>
          <a:xfrm>
            <a:off x="8636792" y="3840065"/>
            <a:ext cx="219450" cy="2194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Teardrop 11">
            <a:extLst>
              <a:ext uri="{FF2B5EF4-FFF2-40B4-BE49-F238E27FC236}">
                <a16:creationId xmlns:a16="http://schemas.microsoft.com/office/drawing/2014/main" id="{840342FF-C184-419B-899D-A095A3FDF476}"/>
              </a:ext>
            </a:extLst>
          </p:cNvPr>
          <p:cNvSpPr/>
          <p:nvPr/>
        </p:nvSpPr>
        <p:spPr>
          <a:xfrm rot="8100000">
            <a:off x="9621774" y="5517882"/>
            <a:ext cx="347472" cy="347472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E34097-3E95-41D8-8FAB-848BBFE88368}"/>
              </a:ext>
            </a:extLst>
          </p:cNvPr>
          <p:cNvSpPr/>
          <p:nvPr/>
        </p:nvSpPr>
        <p:spPr>
          <a:xfrm>
            <a:off x="9676638" y="5572746"/>
            <a:ext cx="237744" cy="2377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ADB2767A-54C4-4C04-9620-DCA554F07359}"/>
              </a:ext>
            </a:extLst>
          </p:cNvPr>
          <p:cNvSpPr/>
          <p:nvPr/>
        </p:nvSpPr>
        <p:spPr>
          <a:xfrm>
            <a:off x="7465695" y="4180365"/>
            <a:ext cx="476250" cy="4762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ardrop 14">
            <a:extLst>
              <a:ext uri="{FF2B5EF4-FFF2-40B4-BE49-F238E27FC236}">
                <a16:creationId xmlns:a16="http://schemas.microsoft.com/office/drawing/2014/main" id="{B175BC10-1058-4B20-B04C-E2307955B645}"/>
              </a:ext>
            </a:extLst>
          </p:cNvPr>
          <p:cNvSpPr/>
          <p:nvPr/>
        </p:nvSpPr>
        <p:spPr>
          <a:xfrm rot="8100000">
            <a:off x="8691247" y="1271078"/>
            <a:ext cx="347472" cy="347472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70C594C-138F-4221-866C-E0E8AEAFB904}"/>
              </a:ext>
            </a:extLst>
          </p:cNvPr>
          <p:cNvSpPr/>
          <p:nvPr/>
        </p:nvSpPr>
        <p:spPr>
          <a:xfrm>
            <a:off x="8746517" y="1315784"/>
            <a:ext cx="237744" cy="2377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Teardrop 16">
            <a:extLst>
              <a:ext uri="{FF2B5EF4-FFF2-40B4-BE49-F238E27FC236}">
                <a16:creationId xmlns:a16="http://schemas.microsoft.com/office/drawing/2014/main" id="{C257F6CC-5971-4A70-A4AA-5CF91645334B}"/>
              </a:ext>
            </a:extLst>
          </p:cNvPr>
          <p:cNvSpPr/>
          <p:nvPr/>
        </p:nvSpPr>
        <p:spPr>
          <a:xfrm rot="8100000">
            <a:off x="8922070" y="2729636"/>
            <a:ext cx="347472" cy="347472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DA98E34-57B8-43BC-89EC-B17EDC501F9C}"/>
              </a:ext>
            </a:extLst>
          </p:cNvPr>
          <p:cNvSpPr/>
          <p:nvPr/>
        </p:nvSpPr>
        <p:spPr>
          <a:xfrm>
            <a:off x="8976934" y="2786951"/>
            <a:ext cx="237744" cy="2377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Teardrop 18">
            <a:extLst>
              <a:ext uri="{FF2B5EF4-FFF2-40B4-BE49-F238E27FC236}">
                <a16:creationId xmlns:a16="http://schemas.microsoft.com/office/drawing/2014/main" id="{E15B80D8-E1E1-4FC3-9CA5-A876B566966E}"/>
              </a:ext>
            </a:extLst>
          </p:cNvPr>
          <p:cNvSpPr/>
          <p:nvPr/>
        </p:nvSpPr>
        <p:spPr>
          <a:xfrm rot="8100000">
            <a:off x="8290055" y="1401367"/>
            <a:ext cx="347472" cy="347472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EDA99805-6569-4D95-A1D1-DEF210D181DF}"/>
              </a:ext>
            </a:extLst>
          </p:cNvPr>
          <p:cNvSpPr/>
          <p:nvPr/>
        </p:nvSpPr>
        <p:spPr>
          <a:xfrm rot="8100000">
            <a:off x="2594602" y="5901120"/>
            <a:ext cx="347472" cy="347472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BACCF91-E783-4048-A373-6F62ED7D956B}"/>
              </a:ext>
            </a:extLst>
          </p:cNvPr>
          <p:cNvSpPr/>
          <p:nvPr/>
        </p:nvSpPr>
        <p:spPr>
          <a:xfrm>
            <a:off x="2649466" y="5955984"/>
            <a:ext cx="237744" cy="2377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" name="Teardrop 22">
            <a:extLst>
              <a:ext uri="{FF2B5EF4-FFF2-40B4-BE49-F238E27FC236}">
                <a16:creationId xmlns:a16="http://schemas.microsoft.com/office/drawing/2014/main" id="{BDD4AB56-74AA-4FDE-B818-260F35381721}"/>
              </a:ext>
            </a:extLst>
          </p:cNvPr>
          <p:cNvSpPr/>
          <p:nvPr/>
        </p:nvSpPr>
        <p:spPr>
          <a:xfrm rot="8100000">
            <a:off x="8630587" y="1659866"/>
            <a:ext cx="347472" cy="347472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5E0E013-197E-4B57-91CF-B393A44D5BB8}"/>
              </a:ext>
            </a:extLst>
          </p:cNvPr>
          <p:cNvSpPr/>
          <p:nvPr/>
        </p:nvSpPr>
        <p:spPr>
          <a:xfrm>
            <a:off x="8683277" y="1702751"/>
            <a:ext cx="237744" cy="2377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5" name="Teardrop 24">
            <a:extLst>
              <a:ext uri="{FF2B5EF4-FFF2-40B4-BE49-F238E27FC236}">
                <a16:creationId xmlns:a16="http://schemas.microsoft.com/office/drawing/2014/main" id="{EE15F9B1-19DF-4AB0-BE16-E5E542C9844A}"/>
              </a:ext>
            </a:extLst>
          </p:cNvPr>
          <p:cNvSpPr/>
          <p:nvPr/>
        </p:nvSpPr>
        <p:spPr>
          <a:xfrm rot="8100000">
            <a:off x="6779901" y="5013653"/>
            <a:ext cx="347472" cy="347472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D742EB7-A4B0-41EA-8087-536A3D55E247}"/>
              </a:ext>
            </a:extLst>
          </p:cNvPr>
          <p:cNvSpPr/>
          <p:nvPr/>
        </p:nvSpPr>
        <p:spPr>
          <a:xfrm>
            <a:off x="6834765" y="5068517"/>
            <a:ext cx="237744" cy="2377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7" name="Teardrop 26">
            <a:extLst>
              <a:ext uri="{FF2B5EF4-FFF2-40B4-BE49-F238E27FC236}">
                <a16:creationId xmlns:a16="http://schemas.microsoft.com/office/drawing/2014/main" id="{44ADC973-6AD0-4950-AAB2-D9837691AA57}"/>
              </a:ext>
            </a:extLst>
          </p:cNvPr>
          <p:cNvSpPr/>
          <p:nvPr/>
        </p:nvSpPr>
        <p:spPr>
          <a:xfrm rot="8100000">
            <a:off x="8147545" y="3310149"/>
            <a:ext cx="347472" cy="347472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AECCF60-0219-4167-BEF9-8300F57556BD}"/>
              </a:ext>
            </a:extLst>
          </p:cNvPr>
          <p:cNvSpPr/>
          <p:nvPr/>
        </p:nvSpPr>
        <p:spPr>
          <a:xfrm>
            <a:off x="7720965" y="2886100"/>
            <a:ext cx="237744" cy="2377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9" name="Teardrop 28">
            <a:extLst>
              <a:ext uri="{FF2B5EF4-FFF2-40B4-BE49-F238E27FC236}">
                <a16:creationId xmlns:a16="http://schemas.microsoft.com/office/drawing/2014/main" id="{E4910C11-E980-406D-8CBC-8619C2C1DD38}"/>
              </a:ext>
            </a:extLst>
          </p:cNvPr>
          <p:cNvSpPr/>
          <p:nvPr/>
        </p:nvSpPr>
        <p:spPr>
          <a:xfrm rot="8100000">
            <a:off x="8163998" y="3850658"/>
            <a:ext cx="346728" cy="346728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80A5856-4BF5-4111-8AE1-A542253C70A7}"/>
              </a:ext>
            </a:extLst>
          </p:cNvPr>
          <p:cNvSpPr/>
          <p:nvPr/>
        </p:nvSpPr>
        <p:spPr>
          <a:xfrm>
            <a:off x="8221060" y="3899555"/>
            <a:ext cx="237744" cy="2377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D66E679-9497-4CD7-900D-6D634A7D5453}"/>
              </a:ext>
            </a:extLst>
          </p:cNvPr>
          <p:cNvSpPr/>
          <p:nvPr/>
        </p:nvSpPr>
        <p:spPr>
          <a:xfrm>
            <a:off x="8330145" y="1441332"/>
            <a:ext cx="237744" cy="2377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33F88E-703A-4E1A-813E-FA002A922E9D}"/>
              </a:ext>
            </a:extLst>
          </p:cNvPr>
          <p:cNvSpPr txBox="1"/>
          <p:nvPr/>
        </p:nvSpPr>
        <p:spPr>
          <a:xfrm>
            <a:off x="128173" y="1061961"/>
            <a:ext cx="170572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Madison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Mineral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Hamilton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Jarratt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Remington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Round Hill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Damascus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Middleburg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Brookneal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Gordonsville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Louisa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062F12-D46A-4902-903F-041A4B086CB4}"/>
              </a:ext>
            </a:extLst>
          </p:cNvPr>
          <p:cNvSpPr/>
          <p:nvPr/>
        </p:nvSpPr>
        <p:spPr>
          <a:xfrm>
            <a:off x="8187307" y="3363250"/>
            <a:ext cx="241269" cy="2412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414052-4FCF-494E-A6D0-0D2F42C9A478}"/>
              </a:ext>
            </a:extLst>
          </p:cNvPr>
          <p:cNvSpPr txBox="1"/>
          <p:nvPr/>
        </p:nvSpPr>
        <p:spPr>
          <a:xfrm>
            <a:off x="6834765" y="5033500"/>
            <a:ext cx="418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8F1FB2-B5A1-43BB-85C5-84024CFADA23}"/>
              </a:ext>
            </a:extLst>
          </p:cNvPr>
          <p:cNvSpPr txBox="1"/>
          <p:nvPr/>
        </p:nvSpPr>
        <p:spPr>
          <a:xfrm>
            <a:off x="8132906" y="333334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7BD579-D982-4322-9FEA-2A291B103266}"/>
              </a:ext>
            </a:extLst>
          </p:cNvPr>
          <p:cNvSpPr txBox="1"/>
          <p:nvPr/>
        </p:nvSpPr>
        <p:spPr>
          <a:xfrm>
            <a:off x="8146441" y="387258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FD956B2-FB18-4CFC-86F3-FF2D362063C3}"/>
              </a:ext>
            </a:extLst>
          </p:cNvPr>
          <p:cNvSpPr txBox="1"/>
          <p:nvPr/>
        </p:nvSpPr>
        <p:spPr>
          <a:xfrm>
            <a:off x="4829989" y="5897504"/>
            <a:ext cx="362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SAMPLE SIZE REPRESENTS: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6% of towns in Virginia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11% of towns in population range (208-1987)</a:t>
            </a:r>
          </a:p>
        </p:txBody>
      </p:sp>
    </p:spTree>
    <p:extLst>
      <p:ext uri="{BB962C8B-B14F-4D97-AF65-F5344CB8AC3E}">
        <p14:creationId xmlns:p14="http://schemas.microsoft.com/office/powerpoint/2010/main" val="3954680370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C686-BE75-4F01-AF61-D0F1BF0D2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Peer Community Comparison</a:t>
            </a:r>
            <a:br>
              <a:rPr lang="en-US" dirty="0">
                <a:latin typeface="+mn-lt"/>
              </a:rPr>
            </a:br>
            <a:r>
              <a:rPr lang="en-US" sz="1800" dirty="0">
                <a:latin typeface="+mn-lt"/>
              </a:rPr>
              <a:t>Option 1: +$0.12 Real Estate Tax (2/3 of Peer Community Average)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A319D9-883F-4A4B-87C8-358A5D2D64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435211"/>
              </p:ext>
            </p:extLst>
          </p:nvPr>
        </p:nvGraphicFramePr>
        <p:xfrm>
          <a:off x="0" y="1143000"/>
          <a:ext cx="12192000" cy="572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6134225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DB5F9-A007-4181-B867-D69FED88C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Peer Community Comparison</a:t>
            </a:r>
            <a:br>
              <a:rPr lang="en-US" dirty="0">
                <a:latin typeface="+mn-lt"/>
              </a:rPr>
            </a:br>
            <a:r>
              <a:rPr lang="en-US" sz="1800" dirty="0">
                <a:latin typeface="+mn-lt"/>
              </a:rPr>
              <a:t>Option 2: +$0.18 Real Estate Tax (Average of Peer Communities)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A91F996-B8AA-4BE5-9950-87DD937C3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844004"/>
              </p:ext>
            </p:extLst>
          </p:nvPr>
        </p:nvGraphicFramePr>
        <p:xfrm>
          <a:off x="0" y="1143000"/>
          <a:ext cx="12192000" cy="572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4299372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E3821B-17AF-4AEF-B70C-57444B1F4C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019805"/>
              </p:ext>
            </p:extLst>
          </p:nvPr>
        </p:nvGraphicFramePr>
        <p:xfrm>
          <a:off x="-152400" y="1276350"/>
          <a:ext cx="9848850" cy="558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17B0B8C-30C3-40CC-90FB-39958CE37540}"/>
              </a:ext>
            </a:extLst>
          </p:cNvPr>
          <p:cNvGraphicFramePr>
            <a:graphicFrameLocks/>
          </p:cNvGraphicFramePr>
          <p:nvPr/>
        </p:nvGraphicFramePr>
        <p:xfrm>
          <a:off x="9144000" y="1066800"/>
          <a:ext cx="3048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122E6B6-D2F0-4691-B1A0-13950BFB4C2F}"/>
              </a:ext>
            </a:extLst>
          </p:cNvPr>
          <p:cNvSpPr txBox="1"/>
          <p:nvPr/>
        </p:nvSpPr>
        <p:spPr>
          <a:xfrm>
            <a:off x="5530534" y="5258484"/>
            <a:ext cx="750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Meals</a:t>
            </a:r>
          </a:p>
          <a:p>
            <a:pPr algn="ctr"/>
            <a:r>
              <a:rPr lang="en-US" dirty="0"/>
              <a:t>Tax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401BAEB-F6D7-48AA-95F2-6AD64AF5A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Option 1: </a:t>
            </a:r>
            <a:r>
              <a:rPr lang="en-US" sz="3600" baseline="0" dirty="0">
                <a:latin typeface="+mn-lt"/>
              </a:rPr>
              <a:t>+$0.12 Real Estate Tax</a:t>
            </a:r>
            <a:br>
              <a:rPr lang="en-US" sz="4800" baseline="0" dirty="0">
                <a:latin typeface="+mn-lt"/>
              </a:rPr>
            </a:br>
            <a:r>
              <a:rPr lang="en-US" sz="1800" baseline="0" dirty="0">
                <a:latin typeface="+mn-lt"/>
              </a:rPr>
              <a:t>(2/3Average of Peer Communities)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74291464"/>
      </p:ext>
    </p:extLst>
  </p:cSld>
  <p:clrMapOvr>
    <a:masterClrMapping/>
  </p:clrMapOvr>
  <p:transition spd="slow">
    <p:cover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BB395-D648-4D00-84F1-2B8C67381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Option 2: </a:t>
            </a:r>
            <a:r>
              <a:rPr lang="en-US" sz="3600" baseline="0" dirty="0">
                <a:latin typeface="+mn-lt"/>
              </a:rPr>
              <a:t>+$0.18 Real Estate Tax</a:t>
            </a:r>
            <a:br>
              <a:rPr lang="en-US" sz="4400" baseline="0" dirty="0">
                <a:latin typeface="+mn-lt"/>
              </a:rPr>
            </a:br>
            <a:r>
              <a:rPr lang="en-US" sz="1800" baseline="0" dirty="0">
                <a:latin typeface="+mn-lt"/>
              </a:rPr>
              <a:t>(Average of Peer Communities)</a:t>
            </a:r>
            <a:endParaRPr lang="en-US" sz="1800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9D3575-117C-4B40-8326-F157AB5664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842101"/>
              </p:ext>
            </p:extLst>
          </p:nvPr>
        </p:nvGraphicFramePr>
        <p:xfrm>
          <a:off x="0" y="1181100"/>
          <a:ext cx="9715500" cy="565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AD6C46C-ABDF-4A63-8A6E-B22F7369A508}"/>
              </a:ext>
            </a:extLst>
          </p:cNvPr>
          <p:cNvGraphicFramePr>
            <a:graphicFrameLocks/>
          </p:cNvGraphicFramePr>
          <p:nvPr/>
        </p:nvGraphicFramePr>
        <p:xfrm>
          <a:off x="9296400" y="933449"/>
          <a:ext cx="2895600" cy="590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328D975-D7A3-4CD4-8225-9E4D37B34207}"/>
              </a:ext>
            </a:extLst>
          </p:cNvPr>
          <p:cNvSpPr txBox="1"/>
          <p:nvPr/>
        </p:nvSpPr>
        <p:spPr>
          <a:xfrm>
            <a:off x="4161465" y="2316079"/>
            <a:ext cx="486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</a:t>
            </a:r>
          </a:p>
          <a:p>
            <a:pPr algn="ctr"/>
            <a:r>
              <a:rPr lang="en-US" dirty="0"/>
              <a:t>Tax</a:t>
            </a:r>
          </a:p>
        </p:txBody>
      </p:sp>
    </p:spTree>
    <p:extLst>
      <p:ext uri="{BB962C8B-B14F-4D97-AF65-F5344CB8AC3E}">
        <p14:creationId xmlns:p14="http://schemas.microsoft.com/office/powerpoint/2010/main" val="1620004693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C7D1F0-E5BC-4AA2-B8A9-44462192E9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" y="381001"/>
          <a:ext cx="4029559" cy="591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33439BC-054F-4331-9201-8AC0E8501D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445025"/>
              </p:ext>
            </p:extLst>
          </p:nvPr>
        </p:nvGraphicFramePr>
        <p:xfrm>
          <a:off x="4029559" y="408768"/>
          <a:ext cx="4308529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EEBC404-932A-41DC-B6FF-9215C5B7C1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158550"/>
              </p:ext>
            </p:extLst>
          </p:nvPr>
        </p:nvGraphicFramePr>
        <p:xfrm>
          <a:off x="8338088" y="514350"/>
          <a:ext cx="3853912" cy="5962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89462211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DDA6-3C5F-46B0-828B-65244924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115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+mn-lt"/>
              </a:rPr>
              <a:t>Comparison</a:t>
            </a:r>
            <a:br>
              <a:rPr lang="en-US" sz="4400" dirty="0">
                <a:latin typeface="+mn-lt"/>
              </a:rPr>
            </a:br>
            <a:r>
              <a:rPr lang="en-US" sz="3600" dirty="0">
                <a:latin typeface="+mn-lt"/>
              </a:rPr>
              <a:t>Current Revenue Distribution</a:t>
            </a:r>
            <a:br>
              <a:rPr lang="en-US" sz="3200" dirty="0">
                <a:latin typeface="+mn-lt"/>
              </a:rPr>
            </a:br>
            <a:r>
              <a:rPr lang="en-US" sz="1800" dirty="0">
                <a:latin typeface="+mn-lt"/>
              </a:rPr>
              <a:t>Scottsville FY22 to Peer Community FY20</a:t>
            </a:r>
            <a:endParaRPr lang="en-US" sz="18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082010F-1457-40CF-A58B-1740B8C1F0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776778"/>
              </p:ext>
            </p:extLst>
          </p:nvPr>
        </p:nvGraphicFramePr>
        <p:xfrm>
          <a:off x="0" y="1133856"/>
          <a:ext cx="12192000" cy="572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7593202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2AB33-DC8D-412F-BD55-FAA7F755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75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+mn-lt"/>
              </a:rPr>
              <a:t>Comparison</a:t>
            </a:r>
            <a:br>
              <a:rPr lang="en-US" sz="5400" dirty="0">
                <a:latin typeface="+mn-lt"/>
              </a:rPr>
            </a:br>
            <a:r>
              <a:rPr lang="en-US" sz="3200" dirty="0">
                <a:latin typeface="+mn-lt"/>
              </a:rPr>
              <a:t>Option 1 Revenue Distribution</a:t>
            </a:r>
            <a:br>
              <a:rPr lang="en-US" sz="3200" dirty="0">
                <a:latin typeface="+mn-lt"/>
              </a:rPr>
            </a:br>
            <a:r>
              <a:rPr lang="en-US" sz="1800" dirty="0">
                <a:latin typeface="+mn-lt"/>
              </a:rPr>
              <a:t>Scottsville FY22 to Peer Community FY20</a:t>
            </a:r>
            <a:endParaRPr lang="en-US" sz="18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ADE36D5-7E43-4906-A7E1-AB55073457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770538"/>
              </p:ext>
            </p:extLst>
          </p:nvPr>
        </p:nvGraphicFramePr>
        <p:xfrm>
          <a:off x="0" y="1133856"/>
          <a:ext cx="12192000" cy="572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3886501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F57AB-1216-4CDC-946A-DDC9CA9BC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11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+mn-lt"/>
              </a:rPr>
              <a:t>Comparison</a:t>
            </a:r>
            <a:br>
              <a:rPr lang="en-US" sz="6000" dirty="0">
                <a:latin typeface="+mn-lt"/>
              </a:rPr>
            </a:br>
            <a:r>
              <a:rPr lang="en-US" sz="3600" dirty="0">
                <a:latin typeface="+mn-lt"/>
              </a:rPr>
              <a:t>Option 2 Revenue Distribution</a:t>
            </a:r>
            <a:br>
              <a:rPr lang="en-US" sz="3600" dirty="0">
                <a:latin typeface="+mn-lt"/>
              </a:rPr>
            </a:br>
            <a:r>
              <a:rPr lang="en-US" sz="1800" dirty="0">
                <a:latin typeface="+mn-lt"/>
              </a:rPr>
              <a:t>Scottsville FY22 to Peer Community FY20</a:t>
            </a:r>
            <a:endParaRPr lang="en-US" sz="18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23BBED0-DAB5-4360-9742-61735DC69E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225782"/>
              </p:ext>
            </p:extLst>
          </p:nvPr>
        </p:nvGraphicFramePr>
        <p:xfrm>
          <a:off x="123987" y="1191127"/>
          <a:ext cx="12192000" cy="572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5204849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6759F-799A-4397-BA19-CD0634F9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11271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Potential Revenue Increase</a:t>
            </a:r>
            <a:endParaRPr lang="en-US" sz="36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8DD003D-3F7D-49F1-BFC5-14AA8658F2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961075"/>
              </p:ext>
            </p:extLst>
          </p:nvPr>
        </p:nvGraphicFramePr>
        <p:xfrm>
          <a:off x="0" y="1133856"/>
          <a:ext cx="12192000" cy="572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6046272"/>
      </p:ext>
    </p:extLst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F7997-BD0F-45DE-947A-94D35966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3854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Potential Revenue Increase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1310843-D01F-A62B-504E-6B26BE388E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177586"/>
              </p:ext>
            </p:extLst>
          </p:nvPr>
        </p:nvGraphicFramePr>
        <p:xfrm>
          <a:off x="0" y="690465"/>
          <a:ext cx="12192000" cy="616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86B43CE-6E1C-9026-7FC3-B25E1819EE34}"/>
              </a:ext>
            </a:extLst>
          </p:cNvPr>
          <p:cNvCxnSpPr>
            <a:cxnSpLocks/>
          </p:cNvCxnSpPr>
          <p:nvPr/>
        </p:nvCxnSpPr>
        <p:spPr>
          <a:xfrm flipV="1">
            <a:off x="3349690" y="1239543"/>
            <a:ext cx="0" cy="90649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5C099F7-7B7E-632A-1610-B886B445CC14}"/>
              </a:ext>
            </a:extLst>
          </p:cNvPr>
          <p:cNvSpPr txBox="1"/>
          <p:nvPr/>
        </p:nvSpPr>
        <p:spPr>
          <a:xfrm>
            <a:off x="3411828" y="1108016"/>
            <a:ext cx="213685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Opportunity for Resource Planning (staff/operational needs) &amp; Capital Planning (Infrastructure, facilities, public goods, etc.)</a:t>
            </a:r>
          </a:p>
        </p:txBody>
      </p:sp>
    </p:spTree>
    <p:extLst>
      <p:ext uri="{BB962C8B-B14F-4D97-AF65-F5344CB8AC3E}">
        <p14:creationId xmlns:p14="http://schemas.microsoft.com/office/powerpoint/2010/main" val="135562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F5BB-D4C0-46BB-85E2-C55B58640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Peer Community Comparison</a:t>
            </a:r>
            <a:br>
              <a:rPr lang="en-US" dirty="0">
                <a:latin typeface="+mn-lt"/>
              </a:rPr>
            </a:br>
            <a:r>
              <a:rPr lang="en-US" sz="3600" dirty="0">
                <a:latin typeface="+mn-lt"/>
              </a:rPr>
              <a:t>Population, Budget and Services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7500CE-78E5-4DCE-B4E5-C16EA8F26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345852"/>
              </p:ext>
            </p:extLst>
          </p:nvPr>
        </p:nvGraphicFramePr>
        <p:xfrm>
          <a:off x="0" y="1343818"/>
          <a:ext cx="12192000" cy="551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96D3AB3-488C-41CC-92D1-34871A35E2C3}"/>
              </a:ext>
            </a:extLst>
          </p:cNvPr>
          <p:cNvCxnSpPr>
            <a:cxnSpLocks/>
          </p:cNvCxnSpPr>
          <p:nvPr/>
        </p:nvCxnSpPr>
        <p:spPr>
          <a:xfrm>
            <a:off x="216976" y="3270142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8804E5-52DF-4438-8A50-C17EE8FEB20B}"/>
              </a:ext>
            </a:extLst>
          </p:cNvPr>
          <p:cNvCxnSpPr>
            <a:cxnSpLocks/>
          </p:cNvCxnSpPr>
          <p:nvPr/>
        </p:nvCxnSpPr>
        <p:spPr>
          <a:xfrm>
            <a:off x="3422542" y="617090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93A976-89C1-454C-8C39-6D2EFC7471C1}"/>
              </a:ext>
            </a:extLst>
          </p:cNvPr>
          <p:cNvCxnSpPr>
            <a:cxnSpLocks/>
          </p:cNvCxnSpPr>
          <p:nvPr/>
        </p:nvCxnSpPr>
        <p:spPr>
          <a:xfrm>
            <a:off x="216976" y="354394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5761B14-41C3-4DAE-BD42-E177A43C61E8}"/>
              </a:ext>
            </a:extLst>
          </p:cNvPr>
          <p:cNvCxnSpPr>
            <a:cxnSpLocks/>
          </p:cNvCxnSpPr>
          <p:nvPr/>
        </p:nvCxnSpPr>
        <p:spPr>
          <a:xfrm>
            <a:off x="216976" y="383583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C12442E-0674-4C12-B6E6-5EE2750CFAC8}"/>
              </a:ext>
            </a:extLst>
          </p:cNvPr>
          <p:cNvCxnSpPr>
            <a:cxnSpLocks/>
          </p:cNvCxnSpPr>
          <p:nvPr/>
        </p:nvCxnSpPr>
        <p:spPr>
          <a:xfrm>
            <a:off x="216976" y="4143213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A9D5624-F959-469A-966C-3B3BDFD8229F}"/>
              </a:ext>
            </a:extLst>
          </p:cNvPr>
          <p:cNvCxnSpPr>
            <a:cxnSpLocks/>
          </p:cNvCxnSpPr>
          <p:nvPr/>
        </p:nvCxnSpPr>
        <p:spPr>
          <a:xfrm>
            <a:off x="216976" y="441960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063620-544C-4D22-AAB7-EA4E76FD9FCE}"/>
              </a:ext>
            </a:extLst>
          </p:cNvPr>
          <p:cNvCxnSpPr>
            <a:cxnSpLocks/>
          </p:cNvCxnSpPr>
          <p:nvPr/>
        </p:nvCxnSpPr>
        <p:spPr>
          <a:xfrm>
            <a:off x="216976" y="468048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0CAC47-7615-4894-AEFE-FE6563135DE9}"/>
              </a:ext>
            </a:extLst>
          </p:cNvPr>
          <p:cNvCxnSpPr>
            <a:cxnSpLocks/>
          </p:cNvCxnSpPr>
          <p:nvPr/>
        </p:nvCxnSpPr>
        <p:spPr>
          <a:xfrm>
            <a:off x="216976" y="500336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1E1803-4B1B-4761-A535-EA9724D3DE90}"/>
              </a:ext>
            </a:extLst>
          </p:cNvPr>
          <p:cNvCxnSpPr>
            <a:cxnSpLocks/>
          </p:cNvCxnSpPr>
          <p:nvPr/>
        </p:nvCxnSpPr>
        <p:spPr>
          <a:xfrm>
            <a:off x="216976" y="526425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96E2470-D2CE-4B3F-A732-B10C187FA30B}"/>
              </a:ext>
            </a:extLst>
          </p:cNvPr>
          <p:cNvCxnSpPr>
            <a:cxnSpLocks/>
          </p:cNvCxnSpPr>
          <p:nvPr/>
        </p:nvCxnSpPr>
        <p:spPr>
          <a:xfrm>
            <a:off x="216976" y="558845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8038A2-74F8-4FE4-8E89-BAD17AB7F1F9}"/>
              </a:ext>
            </a:extLst>
          </p:cNvPr>
          <p:cNvCxnSpPr>
            <a:cxnSpLocks/>
          </p:cNvCxnSpPr>
          <p:nvPr/>
        </p:nvCxnSpPr>
        <p:spPr>
          <a:xfrm>
            <a:off x="216976" y="5879023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DB4E25A-F70A-43E8-918B-DA1083C959E5}"/>
              </a:ext>
            </a:extLst>
          </p:cNvPr>
          <p:cNvCxnSpPr>
            <a:cxnSpLocks/>
          </p:cNvCxnSpPr>
          <p:nvPr/>
        </p:nvCxnSpPr>
        <p:spPr>
          <a:xfrm>
            <a:off x="216976" y="617090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DEF7030-9193-4049-87AB-B3F9BF281301}"/>
              </a:ext>
            </a:extLst>
          </p:cNvPr>
          <p:cNvCxnSpPr>
            <a:cxnSpLocks/>
          </p:cNvCxnSpPr>
          <p:nvPr/>
        </p:nvCxnSpPr>
        <p:spPr>
          <a:xfrm>
            <a:off x="3422542" y="3270142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9784AFD-B223-4A91-845B-B48A3FF30A01}"/>
              </a:ext>
            </a:extLst>
          </p:cNvPr>
          <p:cNvCxnSpPr>
            <a:cxnSpLocks/>
          </p:cNvCxnSpPr>
          <p:nvPr/>
        </p:nvCxnSpPr>
        <p:spPr>
          <a:xfrm>
            <a:off x="3422542" y="354394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36CFF1D-15BB-4796-8B6D-2E8BF154DC5F}"/>
              </a:ext>
            </a:extLst>
          </p:cNvPr>
          <p:cNvCxnSpPr>
            <a:cxnSpLocks/>
          </p:cNvCxnSpPr>
          <p:nvPr/>
        </p:nvCxnSpPr>
        <p:spPr>
          <a:xfrm>
            <a:off x="3422542" y="383583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78D77CF-C225-4EB7-8794-BB0728CDAEFA}"/>
              </a:ext>
            </a:extLst>
          </p:cNvPr>
          <p:cNvCxnSpPr>
            <a:cxnSpLocks/>
          </p:cNvCxnSpPr>
          <p:nvPr/>
        </p:nvCxnSpPr>
        <p:spPr>
          <a:xfrm>
            <a:off x="3422542" y="4143213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81E3900-735E-4143-A9B4-2B11A5C25444}"/>
              </a:ext>
            </a:extLst>
          </p:cNvPr>
          <p:cNvCxnSpPr>
            <a:cxnSpLocks/>
          </p:cNvCxnSpPr>
          <p:nvPr/>
        </p:nvCxnSpPr>
        <p:spPr>
          <a:xfrm>
            <a:off x="3422542" y="441960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F1252CA-6523-4E33-809A-89295966CF09}"/>
              </a:ext>
            </a:extLst>
          </p:cNvPr>
          <p:cNvCxnSpPr>
            <a:cxnSpLocks/>
          </p:cNvCxnSpPr>
          <p:nvPr/>
        </p:nvCxnSpPr>
        <p:spPr>
          <a:xfrm>
            <a:off x="3422542" y="468048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B4D2D2-9679-4422-8C73-4163CBCC2C8B}"/>
              </a:ext>
            </a:extLst>
          </p:cNvPr>
          <p:cNvCxnSpPr>
            <a:cxnSpLocks/>
          </p:cNvCxnSpPr>
          <p:nvPr/>
        </p:nvCxnSpPr>
        <p:spPr>
          <a:xfrm>
            <a:off x="3422542" y="500336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E2DD75-EF9D-4A70-8632-1071F27A575F}"/>
              </a:ext>
            </a:extLst>
          </p:cNvPr>
          <p:cNvCxnSpPr>
            <a:cxnSpLocks/>
          </p:cNvCxnSpPr>
          <p:nvPr/>
        </p:nvCxnSpPr>
        <p:spPr>
          <a:xfrm>
            <a:off x="3422542" y="526425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D06DF8D-20F3-4543-9854-B9100F3B4749}"/>
              </a:ext>
            </a:extLst>
          </p:cNvPr>
          <p:cNvCxnSpPr>
            <a:cxnSpLocks/>
          </p:cNvCxnSpPr>
          <p:nvPr/>
        </p:nvCxnSpPr>
        <p:spPr>
          <a:xfrm>
            <a:off x="3422542" y="558845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CE99D61-926B-4B8D-9D74-981E6615F408}"/>
              </a:ext>
            </a:extLst>
          </p:cNvPr>
          <p:cNvCxnSpPr>
            <a:cxnSpLocks/>
          </p:cNvCxnSpPr>
          <p:nvPr/>
        </p:nvCxnSpPr>
        <p:spPr>
          <a:xfrm>
            <a:off x="3422542" y="5879023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E90ED30-A871-4653-8ED6-24CF33C3649C}"/>
              </a:ext>
            </a:extLst>
          </p:cNvPr>
          <p:cNvCxnSpPr>
            <a:cxnSpLocks/>
          </p:cNvCxnSpPr>
          <p:nvPr/>
        </p:nvCxnSpPr>
        <p:spPr>
          <a:xfrm>
            <a:off x="6535118" y="3270142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0726C43-E66E-4107-9BF3-727973054176}"/>
              </a:ext>
            </a:extLst>
          </p:cNvPr>
          <p:cNvCxnSpPr>
            <a:cxnSpLocks/>
          </p:cNvCxnSpPr>
          <p:nvPr/>
        </p:nvCxnSpPr>
        <p:spPr>
          <a:xfrm>
            <a:off x="6535118" y="354394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B942906-F7BA-4BD7-82B4-FD10D527C2F3}"/>
              </a:ext>
            </a:extLst>
          </p:cNvPr>
          <p:cNvCxnSpPr>
            <a:cxnSpLocks/>
          </p:cNvCxnSpPr>
          <p:nvPr/>
        </p:nvCxnSpPr>
        <p:spPr>
          <a:xfrm>
            <a:off x="6553199" y="383583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81CF374-FB94-4D2C-A0D4-0EFFFED14C32}"/>
              </a:ext>
            </a:extLst>
          </p:cNvPr>
          <p:cNvCxnSpPr>
            <a:cxnSpLocks/>
          </p:cNvCxnSpPr>
          <p:nvPr/>
        </p:nvCxnSpPr>
        <p:spPr>
          <a:xfrm>
            <a:off x="6535118" y="4143213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A8CCED2-C4F7-4CF3-A519-AB6F06FBC4EC}"/>
              </a:ext>
            </a:extLst>
          </p:cNvPr>
          <p:cNvCxnSpPr>
            <a:cxnSpLocks/>
          </p:cNvCxnSpPr>
          <p:nvPr/>
        </p:nvCxnSpPr>
        <p:spPr>
          <a:xfrm>
            <a:off x="6553199" y="4468161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ED5DBCC-6781-4166-8BF0-3A20B1A0C3AF}"/>
              </a:ext>
            </a:extLst>
          </p:cNvPr>
          <p:cNvCxnSpPr>
            <a:cxnSpLocks/>
          </p:cNvCxnSpPr>
          <p:nvPr/>
        </p:nvCxnSpPr>
        <p:spPr>
          <a:xfrm>
            <a:off x="6535118" y="468048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4C91FAC-984E-4BA6-9DD2-912AD248D907}"/>
              </a:ext>
            </a:extLst>
          </p:cNvPr>
          <p:cNvCxnSpPr>
            <a:cxnSpLocks/>
          </p:cNvCxnSpPr>
          <p:nvPr/>
        </p:nvCxnSpPr>
        <p:spPr>
          <a:xfrm>
            <a:off x="6553199" y="496978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D96AAE3-B881-401E-A0E6-6E78BE8841D3}"/>
              </a:ext>
            </a:extLst>
          </p:cNvPr>
          <p:cNvCxnSpPr>
            <a:cxnSpLocks/>
          </p:cNvCxnSpPr>
          <p:nvPr/>
        </p:nvCxnSpPr>
        <p:spPr>
          <a:xfrm>
            <a:off x="6535118" y="526425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7A77F37-45EC-4587-B2C4-957E085A7AD4}"/>
              </a:ext>
            </a:extLst>
          </p:cNvPr>
          <p:cNvCxnSpPr>
            <a:cxnSpLocks/>
          </p:cNvCxnSpPr>
          <p:nvPr/>
        </p:nvCxnSpPr>
        <p:spPr>
          <a:xfrm>
            <a:off x="6553199" y="558845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6515BC3-79F6-423F-9B45-D35CBBB0336D}"/>
              </a:ext>
            </a:extLst>
          </p:cNvPr>
          <p:cNvCxnSpPr>
            <a:cxnSpLocks/>
          </p:cNvCxnSpPr>
          <p:nvPr/>
        </p:nvCxnSpPr>
        <p:spPr>
          <a:xfrm>
            <a:off x="6535118" y="588418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0817585-DFF9-400B-94BD-12AD7041127F}"/>
              </a:ext>
            </a:extLst>
          </p:cNvPr>
          <p:cNvCxnSpPr>
            <a:cxnSpLocks/>
          </p:cNvCxnSpPr>
          <p:nvPr/>
        </p:nvCxnSpPr>
        <p:spPr>
          <a:xfrm>
            <a:off x="6553199" y="617090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FDC0066-5872-433A-ADB3-EAF1C4F4FD09}"/>
              </a:ext>
            </a:extLst>
          </p:cNvPr>
          <p:cNvCxnSpPr>
            <a:cxnSpLocks/>
          </p:cNvCxnSpPr>
          <p:nvPr/>
        </p:nvCxnSpPr>
        <p:spPr>
          <a:xfrm>
            <a:off x="9663193" y="3270142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85C3F86-BDBC-4053-A044-5596F37B9F35}"/>
              </a:ext>
            </a:extLst>
          </p:cNvPr>
          <p:cNvCxnSpPr>
            <a:cxnSpLocks/>
          </p:cNvCxnSpPr>
          <p:nvPr/>
        </p:nvCxnSpPr>
        <p:spPr>
          <a:xfrm>
            <a:off x="9663193" y="354394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A92DF8F-368F-4B47-9921-6172C3FC6449}"/>
              </a:ext>
            </a:extLst>
          </p:cNvPr>
          <p:cNvCxnSpPr>
            <a:cxnSpLocks/>
          </p:cNvCxnSpPr>
          <p:nvPr/>
        </p:nvCxnSpPr>
        <p:spPr>
          <a:xfrm>
            <a:off x="9663193" y="383583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4B6FBBD-F611-4C4D-8B38-C0C3CBC34CBA}"/>
              </a:ext>
            </a:extLst>
          </p:cNvPr>
          <p:cNvCxnSpPr>
            <a:cxnSpLocks/>
          </p:cNvCxnSpPr>
          <p:nvPr/>
        </p:nvCxnSpPr>
        <p:spPr>
          <a:xfrm>
            <a:off x="9663193" y="4143213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7F2F24A-9661-492F-862D-373499A819E8}"/>
              </a:ext>
            </a:extLst>
          </p:cNvPr>
          <p:cNvCxnSpPr>
            <a:cxnSpLocks/>
          </p:cNvCxnSpPr>
          <p:nvPr/>
        </p:nvCxnSpPr>
        <p:spPr>
          <a:xfrm>
            <a:off x="9663193" y="4437681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671213D-5CB2-4110-A99C-8D1D63AEB73C}"/>
              </a:ext>
            </a:extLst>
          </p:cNvPr>
          <p:cNvCxnSpPr>
            <a:cxnSpLocks/>
          </p:cNvCxnSpPr>
          <p:nvPr/>
        </p:nvCxnSpPr>
        <p:spPr>
          <a:xfrm>
            <a:off x="9663193" y="479155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8C6CEBA-AB58-4950-B007-DC988FAA76B5}"/>
              </a:ext>
            </a:extLst>
          </p:cNvPr>
          <p:cNvCxnSpPr>
            <a:cxnSpLocks/>
          </p:cNvCxnSpPr>
          <p:nvPr/>
        </p:nvCxnSpPr>
        <p:spPr>
          <a:xfrm>
            <a:off x="9663193" y="500336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125BC35-8820-4CDD-95E1-8BCFB49CC412}"/>
              </a:ext>
            </a:extLst>
          </p:cNvPr>
          <p:cNvCxnSpPr>
            <a:cxnSpLocks/>
          </p:cNvCxnSpPr>
          <p:nvPr/>
        </p:nvCxnSpPr>
        <p:spPr>
          <a:xfrm>
            <a:off x="9663193" y="5277173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FA0A0B7-0BCA-4A2A-85A8-C4D5E35AE50D}"/>
              </a:ext>
            </a:extLst>
          </p:cNvPr>
          <p:cNvCxnSpPr>
            <a:cxnSpLocks/>
          </p:cNvCxnSpPr>
          <p:nvPr/>
        </p:nvCxnSpPr>
        <p:spPr>
          <a:xfrm>
            <a:off x="9663193" y="558845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A8857F5-68E5-4938-91EB-0F5B4CE69795}"/>
              </a:ext>
            </a:extLst>
          </p:cNvPr>
          <p:cNvCxnSpPr>
            <a:cxnSpLocks/>
          </p:cNvCxnSpPr>
          <p:nvPr/>
        </p:nvCxnSpPr>
        <p:spPr>
          <a:xfrm>
            <a:off x="9663193" y="5879023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94EF366-1237-459C-960E-A35E0B3BDC7F}"/>
              </a:ext>
            </a:extLst>
          </p:cNvPr>
          <p:cNvCxnSpPr>
            <a:cxnSpLocks/>
          </p:cNvCxnSpPr>
          <p:nvPr/>
        </p:nvCxnSpPr>
        <p:spPr>
          <a:xfrm>
            <a:off x="9663193" y="6170908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765201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1283-6F4B-44DC-A258-CA64A890B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Summary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2747BC9-B4E1-4FBF-952B-2DC3B78B3C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885574"/>
              </p:ext>
            </p:extLst>
          </p:nvPr>
        </p:nvGraphicFramePr>
        <p:xfrm>
          <a:off x="838200" y="1343818"/>
          <a:ext cx="10515600" cy="5495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35177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1D860-AECC-4890-9870-99C2E4AD8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88"/>
            <a:ext cx="10515600" cy="13258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Peer Community Comparison</a:t>
            </a:r>
            <a:br>
              <a:rPr lang="en-US" dirty="0">
                <a:latin typeface="+mn-lt"/>
              </a:rPr>
            </a:br>
            <a:r>
              <a:rPr lang="en-US" sz="3600" dirty="0">
                <a:latin typeface="+mn-lt"/>
              </a:rPr>
              <a:t>Revenue Tools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1EE194C-C119-4612-B858-CE1E74EF422E}"/>
              </a:ext>
            </a:extLst>
          </p:cNvPr>
          <p:cNvGrpSpPr/>
          <p:nvPr/>
        </p:nvGrpSpPr>
        <p:grpSpPr>
          <a:xfrm>
            <a:off x="-14211" y="1279831"/>
            <a:ext cx="12219632" cy="5259390"/>
            <a:chOff x="831604" y="1877116"/>
            <a:chExt cx="10528110" cy="4667253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D013638-E382-47F3-AB7B-15B226C9995A}"/>
                </a:ext>
              </a:extLst>
            </p:cNvPr>
            <p:cNvSpPr/>
            <p:nvPr/>
          </p:nvSpPr>
          <p:spPr>
            <a:xfrm>
              <a:off x="831604" y="1877119"/>
              <a:ext cx="2111365" cy="4667250"/>
            </a:xfrm>
            <a:custGeom>
              <a:avLst/>
              <a:gdLst>
                <a:gd name="connsiteX0" fmla="*/ 0 w 1981944"/>
                <a:gd name="connsiteY0" fmla="*/ 198194 h 4667250"/>
                <a:gd name="connsiteX1" fmla="*/ 198194 w 1981944"/>
                <a:gd name="connsiteY1" fmla="*/ 0 h 4667250"/>
                <a:gd name="connsiteX2" fmla="*/ 1783750 w 1981944"/>
                <a:gd name="connsiteY2" fmla="*/ 0 h 4667250"/>
                <a:gd name="connsiteX3" fmla="*/ 1981944 w 1981944"/>
                <a:gd name="connsiteY3" fmla="*/ 198194 h 4667250"/>
                <a:gd name="connsiteX4" fmla="*/ 1981944 w 1981944"/>
                <a:gd name="connsiteY4" fmla="*/ 4469056 h 4667250"/>
                <a:gd name="connsiteX5" fmla="*/ 1783750 w 1981944"/>
                <a:gd name="connsiteY5" fmla="*/ 4667250 h 4667250"/>
                <a:gd name="connsiteX6" fmla="*/ 198194 w 1981944"/>
                <a:gd name="connsiteY6" fmla="*/ 4667250 h 4667250"/>
                <a:gd name="connsiteX7" fmla="*/ 0 w 1981944"/>
                <a:gd name="connsiteY7" fmla="*/ 4469056 h 4667250"/>
                <a:gd name="connsiteX8" fmla="*/ 0 w 1981944"/>
                <a:gd name="connsiteY8" fmla="*/ 198194 h 466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1944" h="4667250">
                  <a:moveTo>
                    <a:pt x="0" y="198194"/>
                  </a:moveTo>
                  <a:cubicBezTo>
                    <a:pt x="0" y="88734"/>
                    <a:pt x="88734" y="0"/>
                    <a:pt x="198194" y="0"/>
                  </a:cubicBezTo>
                  <a:lnTo>
                    <a:pt x="1783750" y="0"/>
                  </a:lnTo>
                  <a:cubicBezTo>
                    <a:pt x="1893210" y="0"/>
                    <a:pt x="1981944" y="88734"/>
                    <a:pt x="1981944" y="198194"/>
                  </a:cubicBezTo>
                  <a:lnTo>
                    <a:pt x="1981944" y="4469056"/>
                  </a:lnTo>
                  <a:cubicBezTo>
                    <a:pt x="1981944" y="4578516"/>
                    <a:pt x="1893210" y="4667250"/>
                    <a:pt x="1783750" y="4667250"/>
                  </a:cubicBezTo>
                  <a:lnTo>
                    <a:pt x="198194" y="4667250"/>
                  </a:lnTo>
                  <a:cubicBezTo>
                    <a:pt x="88734" y="4667250"/>
                    <a:pt x="0" y="4578516"/>
                    <a:pt x="0" y="4469056"/>
                  </a:cubicBezTo>
                  <a:lnTo>
                    <a:pt x="0" y="198194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3373755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Town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C4F0E32-80F3-4FF3-AEFF-76D479CCF4E4}"/>
                </a:ext>
              </a:extLst>
            </p:cNvPr>
            <p:cNvSpPr/>
            <p:nvPr/>
          </p:nvSpPr>
          <p:spPr>
            <a:xfrm>
              <a:off x="889779" y="3094021"/>
              <a:ext cx="1966148" cy="3256245"/>
            </a:xfrm>
            <a:custGeom>
              <a:avLst/>
              <a:gdLst>
                <a:gd name="connsiteX0" fmla="*/ 0 w 1585555"/>
                <a:gd name="connsiteY0" fmla="*/ 158556 h 3031072"/>
                <a:gd name="connsiteX1" fmla="*/ 158556 w 1585555"/>
                <a:gd name="connsiteY1" fmla="*/ 0 h 3031072"/>
                <a:gd name="connsiteX2" fmla="*/ 1427000 w 1585555"/>
                <a:gd name="connsiteY2" fmla="*/ 0 h 3031072"/>
                <a:gd name="connsiteX3" fmla="*/ 1585556 w 1585555"/>
                <a:gd name="connsiteY3" fmla="*/ 158556 h 3031072"/>
                <a:gd name="connsiteX4" fmla="*/ 1585555 w 1585555"/>
                <a:gd name="connsiteY4" fmla="*/ 2872517 h 3031072"/>
                <a:gd name="connsiteX5" fmla="*/ 1426999 w 1585555"/>
                <a:gd name="connsiteY5" fmla="*/ 3031073 h 3031072"/>
                <a:gd name="connsiteX6" fmla="*/ 158556 w 1585555"/>
                <a:gd name="connsiteY6" fmla="*/ 3031072 h 3031072"/>
                <a:gd name="connsiteX7" fmla="*/ 0 w 1585555"/>
                <a:gd name="connsiteY7" fmla="*/ 2872516 h 3031072"/>
                <a:gd name="connsiteX8" fmla="*/ 0 w 1585555"/>
                <a:gd name="connsiteY8" fmla="*/ 158556 h 3031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5555" h="3031072">
                  <a:moveTo>
                    <a:pt x="0" y="158556"/>
                  </a:moveTo>
                  <a:cubicBezTo>
                    <a:pt x="0" y="70988"/>
                    <a:pt x="70988" y="0"/>
                    <a:pt x="158556" y="0"/>
                  </a:cubicBezTo>
                  <a:lnTo>
                    <a:pt x="1427000" y="0"/>
                  </a:lnTo>
                  <a:cubicBezTo>
                    <a:pt x="1514568" y="0"/>
                    <a:pt x="1585556" y="70988"/>
                    <a:pt x="1585556" y="158556"/>
                  </a:cubicBezTo>
                  <a:cubicBezTo>
                    <a:pt x="1585556" y="1063210"/>
                    <a:pt x="1585555" y="1967863"/>
                    <a:pt x="1585555" y="2872517"/>
                  </a:cubicBezTo>
                  <a:cubicBezTo>
                    <a:pt x="1585555" y="2960085"/>
                    <a:pt x="1514567" y="3031073"/>
                    <a:pt x="1426999" y="3031073"/>
                  </a:cubicBezTo>
                  <a:lnTo>
                    <a:pt x="158556" y="3031072"/>
                  </a:lnTo>
                  <a:cubicBezTo>
                    <a:pt x="70988" y="3031072"/>
                    <a:pt x="0" y="2960084"/>
                    <a:pt x="0" y="2872516"/>
                  </a:cubicBezTo>
                  <a:lnTo>
                    <a:pt x="0" y="15855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999" tIns="73109" rIns="81999" bIns="7310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baseline="0" dirty="0"/>
                <a:t>Madison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baseline="0" dirty="0"/>
                <a:t>Mineral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baseline="0" dirty="0">
                  <a:solidFill>
                    <a:srgbClr val="FFFF00"/>
                  </a:solidFill>
                </a:rPr>
                <a:t>Scottsville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baseline="0" dirty="0"/>
                <a:t>Hamilton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baseline="0" dirty="0"/>
                <a:t>Jarratt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baseline="0" dirty="0"/>
                <a:t>Remington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baseline="0" dirty="0"/>
                <a:t>Round Hill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baseline="0" dirty="0"/>
                <a:t>Damascus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baseline="0" dirty="0"/>
                <a:t>Middleburg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baseline="0" dirty="0"/>
                <a:t>Brookneal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baseline="0" dirty="0"/>
                <a:t>Gordonsville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baseline="0" dirty="0"/>
                <a:t>Louisa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D005106-070C-4115-9878-CF26C0B22984}"/>
                </a:ext>
              </a:extLst>
            </p:cNvPr>
            <p:cNvSpPr/>
            <p:nvPr/>
          </p:nvSpPr>
          <p:spPr>
            <a:xfrm>
              <a:off x="2937320" y="1877118"/>
              <a:ext cx="2111365" cy="4667250"/>
            </a:xfrm>
            <a:custGeom>
              <a:avLst/>
              <a:gdLst>
                <a:gd name="connsiteX0" fmla="*/ 0 w 1981944"/>
                <a:gd name="connsiteY0" fmla="*/ 198194 h 4667250"/>
                <a:gd name="connsiteX1" fmla="*/ 198194 w 1981944"/>
                <a:gd name="connsiteY1" fmla="*/ 0 h 4667250"/>
                <a:gd name="connsiteX2" fmla="*/ 1783750 w 1981944"/>
                <a:gd name="connsiteY2" fmla="*/ 0 h 4667250"/>
                <a:gd name="connsiteX3" fmla="*/ 1981944 w 1981944"/>
                <a:gd name="connsiteY3" fmla="*/ 198194 h 4667250"/>
                <a:gd name="connsiteX4" fmla="*/ 1981944 w 1981944"/>
                <a:gd name="connsiteY4" fmla="*/ 4469056 h 4667250"/>
                <a:gd name="connsiteX5" fmla="*/ 1783750 w 1981944"/>
                <a:gd name="connsiteY5" fmla="*/ 4667250 h 4667250"/>
                <a:gd name="connsiteX6" fmla="*/ 198194 w 1981944"/>
                <a:gd name="connsiteY6" fmla="*/ 4667250 h 4667250"/>
                <a:gd name="connsiteX7" fmla="*/ 0 w 1981944"/>
                <a:gd name="connsiteY7" fmla="*/ 4469056 h 4667250"/>
                <a:gd name="connsiteX8" fmla="*/ 0 w 1981944"/>
                <a:gd name="connsiteY8" fmla="*/ 198194 h 466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1944" h="4667250">
                  <a:moveTo>
                    <a:pt x="0" y="198194"/>
                  </a:moveTo>
                  <a:cubicBezTo>
                    <a:pt x="0" y="88734"/>
                    <a:pt x="88734" y="0"/>
                    <a:pt x="198194" y="0"/>
                  </a:cubicBezTo>
                  <a:lnTo>
                    <a:pt x="1783750" y="0"/>
                  </a:lnTo>
                  <a:cubicBezTo>
                    <a:pt x="1893210" y="0"/>
                    <a:pt x="1981944" y="88734"/>
                    <a:pt x="1981944" y="198194"/>
                  </a:cubicBezTo>
                  <a:lnTo>
                    <a:pt x="1981944" y="4469056"/>
                  </a:lnTo>
                  <a:cubicBezTo>
                    <a:pt x="1981944" y="4578516"/>
                    <a:pt x="1893210" y="4667250"/>
                    <a:pt x="1783750" y="4667250"/>
                  </a:cubicBezTo>
                  <a:lnTo>
                    <a:pt x="198194" y="4667250"/>
                  </a:lnTo>
                  <a:cubicBezTo>
                    <a:pt x="88734" y="4667250"/>
                    <a:pt x="0" y="4578516"/>
                    <a:pt x="0" y="4469056"/>
                  </a:cubicBezTo>
                  <a:lnTo>
                    <a:pt x="0" y="198194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3373755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/>
                <a:t>BPOL</a:t>
              </a:r>
              <a:endParaRPr lang="en-US" sz="2800" kern="120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E7BDFAD-F0FA-4A08-9D3F-F9CC04008007}"/>
                </a:ext>
              </a:extLst>
            </p:cNvPr>
            <p:cNvSpPr/>
            <p:nvPr/>
          </p:nvSpPr>
          <p:spPr>
            <a:xfrm>
              <a:off x="5031950" y="1877117"/>
              <a:ext cx="2111365" cy="4667250"/>
            </a:xfrm>
            <a:custGeom>
              <a:avLst/>
              <a:gdLst>
                <a:gd name="connsiteX0" fmla="*/ 0 w 1981944"/>
                <a:gd name="connsiteY0" fmla="*/ 198194 h 4667250"/>
                <a:gd name="connsiteX1" fmla="*/ 198194 w 1981944"/>
                <a:gd name="connsiteY1" fmla="*/ 0 h 4667250"/>
                <a:gd name="connsiteX2" fmla="*/ 1783750 w 1981944"/>
                <a:gd name="connsiteY2" fmla="*/ 0 h 4667250"/>
                <a:gd name="connsiteX3" fmla="*/ 1981944 w 1981944"/>
                <a:gd name="connsiteY3" fmla="*/ 198194 h 4667250"/>
                <a:gd name="connsiteX4" fmla="*/ 1981944 w 1981944"/>
                <a:gd name="connsiteY4" fmla="*/ 4469056 h 4667250"/>
                <a:gd name="connsiteX5" fmla="*/ 1783750 w 1981944"/>
                <a:gd name="connsiteY5" fmla="*/ 4667250 h 4667250"/>
                <a:gd name="connsiteX6" fmla="*/ 198194 w 1981944"/>
                <a:gd name="connsiteY6" fmla="*/ 4667250 h 4667250"/>
                <a:gd name="connsiteX7" fmla="*/ 0 w 1981944"/>
                <a:gd name="connsiteY7" fmla="*/ 4469056 h 4667250"/>
                <a:gd name="connsiteX8" fmla="*/ 0 w 1981944"/>
                <a:gd name="connsiteY8" fmla="*/ 198194 h 466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1944" h="4667250">
                  <a:moveTo>
                    <a:pt x="0" y="198194"/>
                  </a:moveTo>
                  <a:cubicBezTo>
                    <a:pt x="0" y="88734"/>
                    <a:pt x="88734" y="0"/>
                    <a:pt x="198194" y="0"/>
                  </a:cubicBezTo>
                  <a:lnTo>
                    <a:pt x="1783750" y="0"/>
                  </a:lnTo>
                  <a:cubicBezTo>
                    <a:pt x="1893210" y="0"/>
                    <a:pt x="1981944" y="88734"/>
                    <a:pt x="1981944" y="198194"/>
                  </a:cubicBezTo>
                  <a:lnTo>
                    <a:pt x="1981944" y="4469056"/>
                  </a:lnTo>
                  <a:cubicBezTo>
                    <a:pt x="1981944" y="4578516"/>
                    <a:pt x="1893210" y="4667250"/>
                    <a:pt x="1783750" y="4667250"/>
                  </a:cubicBezTo>
                  <a:lnTo>
                    <a:pt x="198194" y="4667250"/>
                  </a:lnTo>
                  <a:cubicBezTo>
                    <a:pt x="88734" y="4667250"/>
                    <a:pt x="0" y="4578516"/>
                    <a:pt x="0" y="4469056"/>
                  </a:cubicBezTo>
                  <a:lnTo>
                    <a:pt x="0" y="198194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3373755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Meals Tax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B6C4179-AAF5-4305-AE1F-0FB182E0EC57}"/>
                </a:ext>
              </a:extLst>
            </p:cNvPr>
            <p:cNvSpPr/>
            <p:nvPr/>
          </p:nvSpPr>
          <p:spPr>
            <a:xfrm>
              <a:off x="7139514" y="1877116"/>
              <a:ext cx="2111365" cy="4667250"/>
            </a:xfrm>
            <a:custGeom>
              <a:avLst/>
              <a:gdLst>
                <a:gd name="connsiteX0" fmla="*/ 0 w 1981944"/>
                <a:gd name="connsiteY0" fmla="*/ 198194 h 4667250"/>
                <a:gd name="connsiteX1" fmla="*/ 198194 w 1981944"/>
                <a:gd name="connsiteY1" fmla="*/ 0 h 4667250"/>
                <a:gd name="connsiteX2" fmla="*/ 1783750 w 1981944"/>
                <a:gd name="connsiteY2" fmla="*/ 0 h 4667250"/>
                <a:gd name="connsiteX3" fmla="*/ 1981944 w 1981944"/>
                <a:gd name="connsiteY3" fmla="*/ 198194 h 4667250"/>
                <a:gd name="connsiteX4" fmla="*/ 1981944 w 1981944"/>
                <a:gd name="connsiteY4" fmla="*/ 4469056 h 4667250"/>
                <a:gd name="connsiteX5" fmla="*/ 1783750 w 1981944"/>
                <a:gd name="connsiteY5" fmla="*/ 4667250 h 4667250"/>
                <a:gd name="connsiteX6" fmla="*/ 198194 w 1981944"/>
                <a:gd name="connsiteY6" fmla="*/ 4667250 h 4667250"/>
                <a:gd name="connsiteX7" fmla="*/ 0 w 1981944"/>
                <a:gd name="connsiteY7" fmla="*/ 4469056 h 4667250"/>
                <a:gd name="connsiteX8" fmla="*/ 0 w 1981944"/>
                <a:gd name="connsiteY8" fmla="*/ 198194 h 466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1944" h="4667250">
                  <a:moveTo>
                    <a:pt x="0" y="198194"/>
                  </a:moveTo>
                  <a:cubicBezTo>
                    <a:pt x="0" y="88734"/>
                    <a:pt x="88734" y="0"/>
                    <a:pt x="198194" y="0"/>
                  </a:cubicBezTo>
                  <a:lnTo>
                    <a:pt x="1783750" y="0"/>
                  </a:lnTo>
                  <a:cubicBezTo>
                    <a:pt x="1893210" y="0"/>
                    <a:pt x="1981944" y="88734"/>
                    <a:pt x="1981944" y="198194"/>
                  </a:cubicBezTo>
                  <a:lnTo>
                    <a:pt x="1981944" y="4469056"/>
                  </a:lnTo>
                  <a:cubicBezTo>
                    <a:pt x="1981944" y="4578516"/>
                    <a:pt x="1893210" y="4667250"/>
                    <a:pt x="1783750" y="4667250"/>
                  </a:cubicBezTo>
                  <a:lnTo>
                    <a:pt x="198194" y="4667250"/>
                  </a:lnTo>
                  <a:cubicBezTo>
                    <a:pt x="88734" y="4667250"/>
                    <a:pt x="0" y="4578516"/>
                    <a:pt x="0" y="4469056"/>
                  </a:cubicBezTo>
                  <a:lnTo>
                    <a:pt x="0" y="198194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3373755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Personal Property Tax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F326B13-C6A9-4674-A171-E72425751AA8}"/>
                </a:ext>
              </a:extLst>
            </p:cNvPr>
            <p:cNvSpPr/>
            <p:nvPr/>
          </p:nvSpPr>
          <p:spPr>
            <a:xfrm>
              <a:off x="3007654" y="3094020"/>
              <a:ext cx="1969557" cy="3256245"/>
            </a:xfrm>
            <a:custGeom>
              <a:avLst/>
              <a:gdLst>
                <a:gd name="connsiteX0" fmla="*/ 0 w 1585555"/>
                <a:gd name="connsiteY0" fmla="*/ 151093 h 1510931"/>
                <a:gd name="connsiteX1" fmla="*/ 151093 w 1585555"/>
                <a:gd name="connsiteY1" fmla="*/ 0 h 1510931"/>
                <a:gd name="connsiteX2" fmla="*/ 1434462 w 1585555"/>
                <a:gd name="connsiteY2" fmla="*/ 0 h 1510931"/>
                <a:gd name="connsiteX3" fmla="*/ 1585555 w 1585555"/>
                <a:gd name="connsiteY3" fmla="*/ 151093 h 1510931"/>
                <a:gd name="connsiteX4" fmla="*/ 1585555 w 1585555"/>
                <a:gd name="connsiteY4" fmla="*/ 1359838 h 1510931"/>
                <a:gd name="connsiteX5" fmla="*/ 1434462 w 1585555"/>
                <a:gd name="connsiteY5" fmla="*/ 1510931 h 1510931"/>
                <a:gd name="connsiteX6" fmla="*/ 151093 w 1585555"/>
                <a:gd name="connsiteY6" fmla="*/ 1510931 h 1510931"/>
                <a:gd name="connsiteX7" fmla="*/ 0 w 1585555"/>
                <a:gd name="connsiteY7" fmla="*/ 1359838 h 1510931"/>
                <a:gd name="connsiteX8" fmla="*/ 0 w 1585555"/>
                <a:gd name="connsiteY8" fmla="*/ 151093 h 151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5555" h="1510931">
                  <a:moveTo>
                    <a:pt x="0" y="151093"/>
                  </a:moveTo>
                  <a:cubicBezTo>
                    <a:pt x="0" y="67647"/>
                    <a:pt x="67647" y="0"/>
                    <a:pt x="151093" y="0"/>
                  </a:cubicBezTo>
                  <a:lnTo>
                    <a:pt x="1434462" y="0"/>
                  </a:lnTo>
                  <a:cubicBezTo>
                    <a:pt x="1517908" y="0"/>
                    <a:pt x="1585555" y="67647"/>
                    <a:pt x="1585555" y="151093"/>
                  </a:cubicBezTo>
                  <a:lnTo>
                    <a:pt x="1585555" y="1359838"/>
                  </a:lnTo>
                  <a:cubicBezTo>
                    <a:pt x="1585555" y="1443284"/>
                    <a:pt x="1517908" y="1510931"/>
                    <a:pt x="1434462" y="1510931"/>
                  </a:cubicBezTo>
                  <a:lnTo>
                    <a:pt x="151093" y="1510931"/>
                  </a:lnTo>
                  <a:cubicBezTo>
                    <a:pt x="67647" y="1510931"/>
                    <a:pt x="0" y="1443284"/>
                    <a:pt x="0" y="1359838"/>
                  </a:cubicBezTo>
                  <a:lnTo>
                    <a:pt x="0" y="15109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954" tIns="53779" rIns="56954" bIns="53779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✅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✅</a:t>
              </a:r>
              <a:endParaRPr lang="en-US" sz="1600" kern="1200" dirty="0">
                <a:latin typeface="Segoe UI Symbol" panose="020B0502040204020203" pitchFamily="34" charset="0"/>
                <a:ea typeface="Segoe UI Symbol" panose="020B0502040204020203" pitchFamily="34" charset="0"/>
              </a:endParaRP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rgbClr val="FFFF00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✅</a:t>
              </a:r>
              <a:endParaRPr lang="en-US" sz="1600" b="1" kern="1200" dirty="0">
                <a:solidFill>
                  <a:srgbClr val="FFFF00"/>
                </a:solidFill>
              </a:endParaRP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✅</a:t>
              </a:r>
              <a:endParaRPr lang="en-US" sz="1600" kern="1200" dirty="0"/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✅</a:t>
              </a:r>
              <a:endParaRPr lang="en-US" sz="1600" kern="1200" dirty="0"/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✅</a:t>
              </a:r>
              <a:endParaRPr lang="en-US" sz="1600" kern="1200" dirty="0"/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✅</a:t>
              </a:r>
              <a:endParaRPr lang="en-US" sz="1600" kern="1200" dirty="0"/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✅</a:t>
              </a:r>
              <a:endParaRPr lang="en-US" sz="1600" kern="1200" dirty="0"/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✅</a:t>
              </a:r>
              <a:endParaRPr lang="en-US" sz="1600" kern="1200" dirty="0"/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☐</a:t>
              </a:r>
              <a:endPara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endParaRP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✅</a:t>
              </a:r>
              <a:endParaRPr lang="en-US" sz="1600" kern="1200" dirty="0"/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✅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9D5D909-998C-4E36-AF1B-8AF502E63FD2}"/>
                </a:ext>
              </a:extLst>
            </p:cNvPr>
            <p:cNvSpPr/>
            <p:nvPr/>
          </p:nvSpPr>
          <p:spPr>
            <a:xfrm>
              <a:off x="7295888" y="3094022"/>
              <a:ext cx="1969557" cy="3256245"/>
            </a:xfrm>
            <a:custGeom>
              <a:avLst/>
              <a:gdLst>
                <a:gd name="connsiteX0" fmla="*/ 0 w 1585555"/>
                <a:gd name="connsiteY0" fmla="*/ 151093 h 1510931"/>
                <a:gd name="connsiteX1" fmla="*/ 151093 w 1585555"/>
                <a:gd name="connsiteY1" fmla="*/ 0 h 1510931"/>
                <a:gd name="connsiteX2" fmla="*/ 1434462 w 1585555"/>
                <a:gd name="connsiteY2" fmla="*/ 0 h 1510931"/>
                <a:gd name="connsiteX3" fmla="*/ 1585555 w 1585555"/>
                <a:gd name="connsiteY3" fmla="*/ 151093 h 1510931"/>
                <a:gd name="connsiteX4" fmla="*/ 1585555 w 1585555"/>
                <a:gd name="connsiteY4" fmla="*/ 1359838 h 1510931"/>
                <a:gd name="connsiteX5" fmla="*/ 1434462 w 1585555"/>
                <a:gd name="connsiteY5" fmla="*/ 1510931 h 1510931"/>
                <a:gd name="connsiteX6" fmla="*/ 151093 w 1585555"/>
                <a:gd name="connsiteY6" fmla="*/ 1510931 h 1510931"/>
                <a:gd name="connsiteX7" fmla="*/ 0 w 1585555"/>
                <a:gd name="connsiteY7" fmla="*/ 1359838 h 1510931"/>
                <a:gd name="connsiteX8" fmla="*/ 0 w 1585555"/>
                <a:gd name="connsiteY8" fmla="*/ 151093 h 151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5555" h="1510931">
                  <a:moveTo>
                    <a:pt x="0" y="151093"/>
                  </a:moveTo>
                  <a:cubicBezTo>
                    <a:pt x="0" y="67647"/>
                    <a:pt x="67647" y="0"/>
                    <a:pt x="151093" y="0"/>
                  </a:cubicBezTo>
                  <a:lnTo>
                    <a:pt x="1434462" y="0"/>
                  </a:lnTo>
                  <a:cubicBezTo>
                    <a:pt x="1517908" y="0"/>
                    <a:pt x="1585555" y="67647"/>
                    <a:pt x="1585555" y="151093"/>
                  </a:cubicBezTo>
                  <a:lnTo>
                    <a:pt x="1585555" y="1359838"/>
                  </a:lnTo>
                  <a:cubicBezTo>
                    <a:pt x="1585555" y="1443284"/>
                    <a:pt x="1517908" y="1510931"/>
                    <a:pt x="1434462" y="1510931"/>
                  </a:cubicBezTo>
                  <a:lnTo>
                    <a:pt x="151093" y="1510931"/>
                  </a:lnTo>
                  <a:cubicBezTo>
                    <a:pt x="67647" y="1510931"/>
                    <a:pt x="0" y="1443284"/>
                    <a:pt x="0" y="1359838"/>
                  </a:cubicBezTo>
                  <a:lnTo>
                    <a:pt x="0" y="15109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954" tIns="53779" rIns="56954" bIns="53779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E11E0C0-3D68-4643-9BB2-2F0B59667FDD}"/>
                </a:ext>
              </a:extLst>
            </p:cNvPr>
            <p:cNvSpPr/>
            <p:nvPr/>
          </p:nvSpPr>
          <p:spPr>
            <a:xfrm>
              <a:off x="9248349" y="1877116"/>
              <a:ext cx="2111365" cy="4667250"/>
            </a:xfrm>
            <a:custGeom>
              <a:avLst/>
              <a:gdLst>
                <a:gd name="connsiteX0" fmla="*/ 0 w 1981944"/>
                <a:gd name="connsiteY0" fmla="*/ 198194 h 4667250"/>
                <a:gd name="connsiteX1" fmla="*/ 198194 w 1981944"/>
                <a:gd name="connsiteY1" fmla="*/ 0 h 4667250"/>
                <a:gd name="connsiteX2" fmla="*/ 1783750 w 1981944"/>
                <a:gd name="connsiteY2" fmla="*/ 0 h 4667250"/>
                <a:gd name="connsiteX3" fmla="*/ 1981944 w 1981944"/>
                <a:gd name="connsiteY3" fmla="*/ 198194 h 4667250"/>
                <a:gd name="connsiteX4" fmla="*/ 1981944 w 1981944"/>
                <a:gd name="connsiteY4" fmla="*/ 4469056 h 4667250"/>
                <a:gd name="connsiteX5" fmla="*/ 1783750 w 1981944"/>
                <a:gd name="connsiteY5" fmla="*/ 4667250 h 4667250"/>
                <a:gd name="connsiteX6" fmla="*/ 198194 w 1981944"/>
                <a:gd name="connsiteY6" fmla="*/ 4667250 h 4667250"/>
                <a:gd name="connsiteX7" fmla="*/ 0 w 1981944"/>
                <a:gd name="connsiteY7" fmla="*/ 4469056 h 4667250"/>
                <a:gd name="connsiteX8" fmla="*/ 0 w 1981944"/>
                <a:gd name="connsiteY8" fmla="*/ 198194 h 466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1944" h="4667250">
                  <a:moveTo>
                    <a:pt x="0" y="198194"/>
                  </a:moveTo>
                  <a:cubicBezTo>
                    <a:pt x="0" y="88734"/>
                    <a:pt x="88734" y="0"/>
                    <a:pt x="198194" y="0"/>
                  </a:cubicBezTo>
                  <a:lnTo>
                    <a:pt x="1783750" y="0"/>
                  </a:lnTo>
                  <a:cubicBezTo>
                    <a:pt x="1893210" y="0"/>
                    <a:pt x="1981944" y="88734"/>
                    <a:pt x="1981944" y="198194"/>
                  </a:cubicBezTo>
                  <a:lnTo>
                    <a:pt x="1981944" y="4469056"/>
                  </a:lnTo>
                  <a:cubicBezTo>
                    <a:pt x="1981944" y="4578516"/>
                    <a:pt x="1893210" y="4667250"/>
                    <a:pt x="1783750" y="4667250"/>
                  </a:cubicBezTo>
                  <a:lnTo>
                    <a:pt x="198194" y="4667250"/>
                  </a:lnTo>
                  <a:cubicBezTo>
                    <a:pt x="88734" y="4667250"/>
                    <a:pt x="0" y="4578516"/>
                    <a:pt x="0" y="4469056"/>
                  </a:cubicBezTo>
                  <a:lnTo>
                    <a:pt x="0" y="198194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3373755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Real Estate Tax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924F23C-19D9-4B10-A713-A9F5E9BDFD36}"/>
                </a:ext>
              </a:extLst>
            </p:cNvPr>
            <p:cNvSpPr/>
            <p:nvPr/>
          </p:nvSpPr>
          <p:spPr>
            <a:xfrm>
              <a:off x="9329590" y="3094020"/>
              <a:ext cx="1969557" cy="3256244"/>
            </a:xfrm>
            <a:custGeom>
              <a:avLst/>
              <a:gdLst>
                <a:gd name="connsiteX0" fmla="*/ 0 w 1585555"/>
                <a:gd name="connsiteY0" fmla="*/ 151093 h 1510931"/>
                <a:gd name="connsiteX1" fmla="*/ 151093 w 1585555"/>
                <a:gd name="connsiteY1" fmla="*/ 0 h 1510931"/>
                <a:gd name="connsiteX2" fmla="*/ 1434462 w 1585555"/>
                <a:gd name="connsiteY2" fmla="*/ 0 h 1510931"/>
                <a:gd name="connsiteX3" fmla="*/ 1585555 w 1585555"/>
                <a:gd name="connsiteY3" fmla="*/ 151093 h 1510931"/>
                <a:gd name="connsiteX4" fmla="*/ 1585555 w 1585555"/>
                <a:gd name="connsiteY4" fmla="*/ 1359838 h 1510931"/>
                <a:gd name="connsiteX5" fmla="*/ 1434462 w 1585555"/>
                <a:gd name="connsiteY5" fmla="*/ 1510931 h 1510931"/>
                <a:gd name="connsiteX6" fmla="*/ 151093 w 1585555"/>
                <a:gd name="connsiteY6" fmla="*/ 1510931 h 1510931"/>
                <a:gd name="connsiteX7" fmla="*/ 0 w 1585555"/>
                <a:gd name="connsiteY7" fmla="*/ 1359838 h 1510931"/>
                <a:gd name="connsiteX8" fmla="*/ 0 w 1585555"/>
                <a:gd name="connsiteY8" fmla="*/ 151093 h 151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5555" h="1510931">
                  <a:moveTo>
                    <a:pt x="0" y="151093"/>
                  </a:moveTo>
                  <a:cubicBezTo>
                    <a:pt x="0" y="67647"/>
                    <a:pt x="67647" y="0"/>
                    <a:pt x="151093" y="0"/>
                  </a:cubicBezTo>
                  <a:lnTo>
                    <a:pt x="1434462" y="0"/>
                  </a:lnTo>
                  <a:cubicBezTo>
                    <a:pt x="1517908" y="0"/>
                    <a:pt x="1585555" y="67647"/>
                    <a:pt x="1585555" y="151093"/>
                  </a:cubicBezTo>
                  <a:lnTo>
                    <a:pt x="1585555" y="1359838"/>
                  </a:lnTo>
                  <a:cubicBezTo>
                    <a:pt x="1585555" y="1443284"/>
                    <a:pt x="1517908" y="1510931"/>
                    <a:pt x="1434462" y="1510931"/>
                  </a:cubicBezTo>
                  <a:lnTo>
                    <a:pt x="151093" y="1510931"/>
                  </a:lnTo>
                  <a:cubicBezTo>
                    <a:pt x="67647" y="1510931"/>
                    <a:pt x="0" y="1443284"/>
                    <a:pt x="0" y="1359838"/>
                  </a:cubicBezTo>
                  <a:lnTo>
                    <a:pt x="0" y="15109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954" tIns="53779" rIns="56954" bIns="53779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10FE5FE-2590-48A6-8DFF-F11DB3157395}"/>
                </a:ext>
              </a:extLst>
            </p:cNvPr>
            <p:cNvSpPr/>
            <p:nvPr/>
          </p:nvSpPr>
          <p:spPr>
            <a:xfrm>
              <a:off x="5183393" y="3094022"/>
              <a:ext cx="1969557" cy="3259299"/>
            </a:xfrm>
            <a:custGeom>
              <a:avLst/>
              <a:gdLst>
                <a:gd name="connsiteX0" fmla="*/ 0 w 1585555"/>
                <a:gd name="connsiteY0" fmla="*/ 151093 h 1510931"/>
                <a:gd name="connsiteX1" fmla="*/ 151093 w 1585555"/>
                <a:gd name="connsiteY1" fmla="*/ 0 h 1510931"/>
                <a:gd name="connsiteX2" fmla="*/ 1434462 w 1585555"/>
                <a:gd name="connsiteY2" fmla="*/ 0 h 1510931"/>
                <a:gd name="connsiteX3" fmla="*/ 1585555 w 1585555"/>
                <a:gd name="connsiteY3" fmla="*/ 151093 h 1510931"/>
                <a:gd name="connsiteX4" fmla="*/ 1585555 w 1585555"/>
                <a:gd name="connsiteY4" fmla="*/ 1359838 h 1510931"/>
                <a:gd name="connsiteX5" fmla="*/ 1434462 w 1585555"/>
                <a:gd name="connsiteY5" fmla="*/ 1510931 h 1510931"/>
                <a:gd name="connsiteX6" fmla="*/ 151093 w 1585555"/>
                <a:gd name="connsiteY6" fmla="*/ 1510931 h 1510931"/>
                <a:gd name="connsiteX7" fmla="*/ 0 w 1585555"/>
                <a:gd name="connsiteY7" fmla="*/ 1359838 h 1510931"/>
                <a:gd name="connsiteX8" fmla="*/ 0 w 1585555"/>
                <a:gd name="connsiteY8" fmla="*/ 151093 h 151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5555" h="1510931">
                  <a:moveTo>
                    <a:pt x="0" y="151093"/>
                  </a:moveTo>
                  <a:cubicBezTo>
                    <a:pt x="0" y="67647"/>
                    <a:pt x="67647" y="0"/>
                    <a:pt x="151093" y="0"/>
                  </a:cubicBezTo>
                  <a:lnTo>
                    <a:pt x="1434462" y="0"/>
                  </a:lnTo>
                  <a:cubicBezTo>
                    <a:pt x="1517908" y="0"/>
                    <a:pt x="1585555" y="67647"/>
                    <a:pt x="1585555" y="151093"/>
                  </a:cubicBezTo>
                  <a:lnTo>
                    <a:pt x="1585555" y="1359838"/>
                  </a:lnTo>
                  <a:cubicBezTo>
                    <a:pt x="1585555" y="1443284"/>
                    <a:pt x="1517908" y="1510931"/>
                    <a:pt x="1434462" y="1510931"/>
                  </a:cubicBezTo>
                  <a:lnTo>
                    <a:pt x="151093" y="1510931"/>
                  </a:lnTo>
                  <a:cubicBezTo>
                    <a:pt x="67647" y="1510931"/>
                    <a:pt x="0" y="1443284"/>
                    <a:pt x="0" y="1359838"/>
                  </a:cubicBezTo>
                  <a:lnTo>
                    <a:pt x="0" y="15109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954" tIns="53779" rIns="56954" bIns="53779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AAC5809-591E-4F7E-8848-AA079073CB70}"/>
              </a:ext>
            </a:extLst>
          </p:cNvPr>
          <p:cNvSpPr txBox="1"/>
          <p:nvPr/>
        </p:nvSpPr>
        <p:spPr>
          <a:xfrm>
            <a:off x="5344206" y="2651126"/>
            <a:ext cx="1659777" cy="3699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solidFill>
                  <a:srgbClr val="FFFF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b="1" kern="1200" dirty="0">
              <a:solidFill>
                <a:srgbClr val="FFFF00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☐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☐</a:t>
            </a:r>
            <a:endParaRPr lang="en-US" sz="1600" kern="12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65CD1D-13B8-40A7-9BF3-9D8A9DCEBDE5}"/>
              </a:ext>
            </a:extLst>
          </p:cNvPr>
          <p:cNvSpPr txBox="1"/>
          <p:nvPr/>
        </p:nvSpPr>
        <p:spPr>
          <a:xfrm>
            <a:off x="7758867" y="2651126"/>
            <a:ext cx="1642973" cy="397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☐</a:t>
            </a:r>
            <a:endParaRPr lang="en-US" sz="1600" kern="12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dirty="0">
                <a:solidFill>
                  <a:srgbClr val="FFFF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☐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☐</a:t>
            </a:r>
            <a:endParaRPr lang="en-US" sz="1600" kern="12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kern="12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1BA9EF-A2BE-4498-B6A0-2F20DF7EEEFD}"/>
              </a:ext>
            </a:extLst>
          </p:cNvPr>
          <p:cNvSpPr txBox="1"/>
          <p:nvPr/>
        </p:nvSpPr>
        <p:spPr>
          <a:xfrm>
            <a:off x="10231462" y="2651126"/>
            <a:ext cx="1585556" cy="3699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rgbClr val="FFFF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☐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✅</a:t>
            </a:r>
            <a:endParaRPr lang="en-US" sz="1600" kern="1200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9D321CB-B3DF-4623-8A41-05B6F42364CC}"/>
              </a:ext>
            </a:extLst>
          </p:cNvPr>
          <p:cNvCxnSpPr>
            <a:cxnSpLocks/>
          </p:cNvCxnSpPr>
          <p:nvPr/>
        </p:nvCxnSpPr>
        <p:spPr>
          <a:xfrm>
            <a:off x="88100" y="292917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46AFF77-68A5-4654-B684-EBE2D0D61334}"/>
              </a:ext>
            </a:extLst>
          </p:cNvPr>
          <p:cNvCxnSpPr>
            <a:cxnSpLocks/>
          </p:cNvCxnSpPr>
          <p:nvPr/>
        </p:nvCxnSpPr>
        <p:spPr>
          <a:xfrm>
            <a:off x="31272" y="3577524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DB65ABC-9E7B-481A-AB30-A2DB3D52BB49}"/>
              </a:ext>
            </a:extLst>
          </p:cNvPr>
          <p:cNvCxnSpPr>
            <a:cxnSpLocks/>
          </p:cNvCxnSpPr>
          <p:nvPr/>
        </p:nvCxnSpPr>
        <p:spPr>
          <a:xfrm>
            <a:off x="53311" y="386940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891E9D-DA56-4CB6-A5AF-893DABA6184B}"/>
              </a:ext>
            </a:extLst>
          </p:cNvPr>
          <p:cNvCxnSpPr>
            <a:cxnSpLocks/>
          </p:cNvCxnSpPr>
          <p:nvPr/>
        </p:nvCxnSpPr>
        <p:spPr>
          <a:xfrm>
            <a:off x="53311" y="4176792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AF19703-5C5D-468D-844B-C95C65DFC4EB}"/>
              </a:ext>
            </a:extLst>
          </p:cNvPr>
          <p:cNvCxnSpPr>
            <a:cxnSpLocks/>
          </p:cNvCxnSpPr>
          <p:nvPr/>
        </p:nvCxnSpPr>
        <p:spPr>
          <a:xfrm>
            <a:off x="31272" y="4484176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4959F2-D351-4624-A4EB-430734C33318}"/>
              </a:ext>
            </a:extLst>
          </p:cNvPr>
          <p:cNvCxnSpPr>
            <a:cxnSpLocks/>
          </p:cNvCxnSpPr>
          <p:nvPr/>
        </p:nvCxnSpPr>
        <p:spPr>
          <a:xfrm>
            <a:off x="31272" y="477606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B49F2C7-6539-49C0-BCE6-B1C109951628}"/>
              </a:ext>
            </a:extLst>
          </p:cNvPr>
          <p:cNvCxnSpPr>
            <a:cxnSpLocks/>
          </p:cNvCxnSpPr>
          <p:nvPr/>
        </p:nvCxnSpPr>
        <p:spPr>
          <a:xfrm>
            <a:off x="53311" y="5083444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B6A26A8-5E29-4DFC-983D-44D98CE1CD21}"/>
              </a:ext>
            </a:extLst>
          </p:cNvPr>
          <p:cNvCxnSpPr>
            <a:cxnSpLocks/>
          </p:cNvCxnSpPr>
          <p:nvPr/>
        </p:nvCxnSpPr>
        <p:spPr>
          <a:xfrm>
            <a:off x="31272" y="540632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D8D792F-4EA9-4E67-8A36-37BEB691A055}"/>
              </a:ext>
            </a:extLst>
          </p:cNvPr>
          <p:cNvCxnSpPr>
            <a:cxnSpLocks/>
          </p:cNvCxnSpPr>
          <p:nvPr/>
        </p:nvCxnSpPr>
        <p:spPr>
          <a:xfrm>
            <a:off x="53311" y="5729206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82CC886-E81F-4C7E-937F-5F45D1D52983}"/>
              </a:ext>
            </a:extLst>
          </p:cNvPr>
          <p:cNvCxnSpPr>
            <a:cxnSpLocks/>
          </p:cNvCxnSpPr>
          <p:nvPr/>
        </p:nvCxnSpPr>
        <p:spPr>
          <a:xfrm>
            <a:off x="31272" y="602109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58F3654-B338-4A2A-8F0E-E93836CBD200}"/>
              </a:ext>
            </a:extLst>
          </p:cNvPr>
          <p:cNvCxnSpPr>
            <a:cxnSpLocks/>
          </p:cNvCxnSpPr>
          <p:nvPr/>
        </p:nvCxnSpPr>
        <p:spPr>
          <a:xfrm>
            <a:off x="2511459" y="292917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DA203D8-CA95-4B41-B264-559873671C63}"/>
              </a:ext>
            </a:extLst>
          </p:cNvPr>
          <p:cNvCxnSpPr>
            <a:cxnSpLocks/>
          </p:cNvCxnSpPr>
          <p:nvPr/>
        </p:nvCxnSpPr>
        <p:spPr>
          <a:xfrm>
            <a:off x="53311" y="321848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F37A15-4D83-4E71-832F-D0F94B81E700}"/>
              </a:ext>
            </a:extLst>
          </p:cNvPr>
          <p:cNvCxnSpPr>
            <a:cxnSpLocks/>
          </p:cNvCxnSpPr>
          <p:nvPr/>
        </p:nvCxnSpPr>
        <p:spPr>
          <a:xfrm>
            <a:off x="2550204" y="321848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015A2FC-525B-434B-B5CD-7675F9D921BB}"/>
              </a:ext>
            </a:extLst>
          </p:cNvPr>
          <p:cNvCxnSpPr>
            <a:cxnSpLocks/>
          </p:cNvCxnSpPr>
          <p:nvPr/>
        </p:nvCxnSpPr>
        <p:spPr>
          <a:xfrm>
            <a:off x="2550204" y="355685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35E2E4-B8EA-4FA6-B41A-025F7AA80775}"/>
              </a:ext>
            </a:extLst>
          </p:cNvPr>
          <p:cNvCxnSpPr>
            <a:cxnSpLocks/>
          </p:cNvCxnSpPr>
          <p:nvPr/>
        </p:nvCxnSpPr>
        <p:spPr>
          <a:xfrm>
            <a:off x="2550204" y="386940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D6B817-7466-40C8-B3D5-A7A6CE0B82EC}"/>
              </a:ext>
            </a:extLst>
          </p:cNvPr>
          <p:cNvCxnSpPr>
            <a:cxnSpLocks/>
          </p:cNvCxnSpPr>
          <p:nvPr/>
        </p:nvCxnSpPr>
        <p:spPr>
          <a:xfrm>
            <a:off x="2550204" y="4176792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056E27E-D34D-40F6-97BE-8CCC9B7CF49F}"/>
              </a:ext>
            </a:extLst>
          </p:cNvPr>
          <p:cNvCxnSpPr>
            <a:cxnSpLocks/>
          </p:cNvCxnSpPr>
          <p:nvPr/>
        </p:nvCxnSpPr>
        <p:spPr>
          <a:xfrm>
            <a:off x="2511459" y="4502257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050F832-D1E5-486D-9A23-9F30F78156E6}"/>
              </a:ext>
            </a:extLst>
          </p:cNvPr>
          <p:cNvCxnSpPr>
            <a:cxnSpLocks/>
          </p:cNvCxnSpPr>
          <p:nvPr/>
        </p:nvCxnSpPr>
        <p:spPr>
          <a:xfrm>
            <a:off x="2550204" y="477606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E8D97F0-EF10-4E9B-A638-9D5990D36A2E}"/>
              </a:ext>
            </a:extLst>
          </p:cNvPr>
          <p:cNvCxnSpPr>
            <a:cxnSpLocks/>
          </p:cNvCxnSpPr>
          <p:nvPr/>
        </p:nvCxnSpPr>
        <p:spPr>
          <a:xfrm>
            <a:off x="2511459" y="5083444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336BA5-18E2-45FA-9361-BC66E8C2EB7A}"/>
              </a:ext>
            </a:extLst>
          </p:cNvPr>
          <p:cNvCxnSpPr>
            <a:cxnSpLocks/>
          </p:cNvCxnSpPr>
          <p:nvPr/>
        </p:nvCxnSpPr>
        <p:spPr>
          <a:xfrm>
            <a:off x="2511459" y="540632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B57AFBF-00BC-45FF-9761-F537CA195624}"/>
              </a:ext>
            </a:extLst>
          </p:cNvPr>
          <p:cNvCxnSpPr>
            <a:cxnSpLocks/>
          </p:cNvCxnSpPr>
          <p:nvPr/>
        </p:nvCxnSpPr>
        <p:spPr>
          <a:xfrm>
            <a:off x="2511459" y="5729206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E997814-A26C-4303-ADF9-3CD99184D65D}"/>
              </a:ext>
            </a:extLst>
          </p:cNvPr>
          <p:cNvCxnSpPr>
            <a:cxnSpLocks/>
          </p:cNvCxnSpPr>
          <p:nvPr/>
        </p:nvCxnSpPr>
        <p:spPr>
          <a:xfrm>
            <a:off x="2550204" y="602109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9E5F3B-3D94-4FA2-A638-DF2E7F79167E}"/>
              </a:ext>
            </a:extLst>
          </p:cNvPr>
          <p:cNvCxnSpPr>
            <a:cxnSpLocks/>
          </p:cNvCxnSpPr>
          <p:nvPr/>
        </p:nvCxnSpPr>
        <p:spPr>
          <a:xfrm>
            <a:off x="5059918" y="292917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4B40982-29B9-47AD-836F-7932D2542191}"/>
              </a:ext>
            </a:extLst>
          </p:cNvPr>
          <p:cNvCxnSpPr>
            <a:cxnSpLocks/>
          </p:cNvCxnSpPr>
          <p:nvPr/>
        </p:nvCxnSpPr>
        <p:spPr>
          <a:xfrm>
            <a:off x="5059918" y="323139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48616EC-8522-48C8-A60F-2BA753FEDF43}"/>
              </a:ext>
            </a:extLst>
          </p:cNvPr>
          <p:cNvCxnSpPr>
            <a:cxnSpLocks/>
          </p:cNvCxnSpPr>
          <p:nvPr/>
        </p:nvCxnSpPr>
        <p:spPr>
          <a:xfrm>
            <a:off x="5036768" y="3577524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B4769C3-9934-45DE-BA34-1BD124ACB3E7}"/>
              </a:ext>
            </a:extLst>
          </p:cNvPr>
          <p:cNvCxnSpPr>
            <a:cxnSpLocks/>
          </p:cNvCxnSpPr>
          <p:nvPr/>
        </p:nvCxnSpPr>
        <p:spPr>
          <a:xfrm>
            <a:off x="5059918" y="386940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24D5D17-BAC8-4013-B4C5-DF0D05DD9C72}"/>
              </a:ext>
            </a:extLst>
          </p:cNvPr>
          <p:cNvCxnSpPr>
            <a:cxnSpLocks/>
          </p:cNvCxnSpPr>
          <p:nvPr/>
        </p:nvCxnSpPr>
        <p:spPr>
          <a:xfrm>
            <a:off x="5059918" y="4181957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4C310E6-1D9D-4174-88A1-FE9CBFDDEA66}"/>
              </a:ext>
            </a:extLst>
          </p:cNvPr>
          <p:cNvCxnSpPr>
            <a:cxnSpLocks/>
          </p:cNvCxnSpPr>
          <p:nvPr/>
        </p:nvCxnSpPr>
        <p:spPr>
          <a:xfrm>
            <a:off x="5036768" y="4502257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D69873-0605-410B-A4F0-752FF42CFF11}"/>
              </a:ext>
            </a:extLst>
          </p:cNvPr>
          <p:cNvCxnSpPr>
            <a:cxnSpLocks/>
          </p:cNvCxnSpPr>
          <p:nvPr/>
        </p:nvCxnSpPr>
        <p:spPr>
          <a:xfrm>
            <a:off x="5036768" y="477606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700BD8F-3B1E-4FBA-84BA-2A7837892D3B}"/>
              </a:ext>
            </a:extLst>
          </p:cNvPr>
          <p:cNvCxnSpPr>
            <a:cxnSpLocks/>
          </p:cNvCxnSpPr>
          <p:nvPr/>
        </p:nvCxnSpPr>
        <p:spPr>
          <a:xfrm>
            <a:off x="5036768" y="5083444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3F807CC-BC8F-4C81-87D7-31D5A42CE9A3}"/>
              </a:ext>
            </a:extLst>
          </p:cNvPr>
          <p:cNvCxnSpPr>
            <a:cxnSpLocks/>
          </p:cNvCxnSpPr>
          <p:nvPr/>
        </p:nvCxnSpPr>
        <p:spPr>
          <a:xfrm>
            <a:off x="5059918" y="540632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FDA5CF-3AEB-4F75-A2C7-76C516C2B03F}"/>
              </a:ext>
            </a:extLst>
          </p:cNvPr>
          <p:cNvCxnSpPr>
            <a:cxnSpLocks/>
          </p:cNvCxnSpPr>
          <p:nvPr/>
        </p:nvCxnSpPr>
        <p:spPr>
          <a:xfrm>
            <a:off x="5036768" y="5708541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4C6D970-C801-4313-BD29-4586CFB875C1}"/>
              </a:ext>
            </a:extLst>
          </p:cNvPr>
          <p:cNvCxnSpPr>
            <a:cxnSpLocks/>
          </p:cNvCxnSpPr>
          <p:nvPr/>
        </p:nvCxnSpPr>
        <p:spPr>
          <a:xfrm>
            <a:off x="5036768" y="6010757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0D6F19C-E3A1-4458-99AC-A11A8DF7E67F}"/>
              </a:ext>
            </a:extLst>
          </p:cNvPr>
          <p:cNvCxnSpPr>
            <a:cxnSpLocks/>
          </p:cNvCxnSpPr>
          <p:nvPr/>
        </p:nvCxnSpPr>
        <p:spPr>
          <a:xfrm>
            <a:off x="7527416" y="292917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86DCC0E-112D-49E6-8EE8-741B3B30A242}"/>
              </a:ext>
            </a:extLst>
          </p:cNvPr>
          <p:cNvCxnSpPr>
            <a:cxnSpLocks/>
          </p:cNvCxnSpPr>
          <p:nvPr/>
        </p:nvCxnSpPr>
        <p:spPr>
          <a:xfrm>
            <a:off x="7488671" y="321848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7AA1C1D-92C0-4B35-9E78-21DBEA776115}"/>
              </a:ext>
            </a:extLst>
          </p:cNvPr>
          <p:cNvCxnSpPr>
            <a:cxnSpLocks/>
          </p:cNvCxnSpPr>
          <p:nvPr/>
        </p:nvCxnSpPr>
        <p:spPr>
          <a:xfrm>
            <a:off x="7488671" y="360077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FEEB006-5634-4B97-BAC4-D0F152DF0AEB}"/>
              </a:ext>
            </a:extLst>
          </p:cNvPr>
          <p:cNvCxnSpPr>
            <a:cxnSpLocks/>
          </p:cNvCxnSpPr>
          <p:nvPr/>
        </p:nvCxnSpPr>
        <p:spPr>
          <a:xfrm>
            <a:off x="7507574" y="386940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8CC8589-F6BC-4787-93C1-2232D7A50068}"/>
              </a:ext>
            </a:extLst>
          </p:cNvPr>
          <p:cNvCxnSpPr>
            <a:cxnSpLocks/>
          </p:cNvCxnSpPr>
          <p:nvPr/>
        </p:nvCxnSpPr>
        <p:spPr>
          <a:xfrm>
            <a:off x="7488671" y="4176792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D1A38E4-6D70-4AA6-8EDE-371E23F67ECB}"/>
              </a:ext>
            </a:extLst>
          </p:cNvPr>
          <p:cNvCxnSpPr>
            <a:cxnSpLocks/>
          </p:cNvCxnSpPr>
          <p:nvPr/>
        </p:nvCxnSpPr>
        <p:spPr>
          <a:xfrm>
            <a:off x="7507574" y="448417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1EC5144-65BC-4860-A9D3-136CE826E36E}"/>
              </a:ext>
            </a:extLst>
          </p:cNvPr>
          <p:cNvCxnSpPr>
            <a:cxnSpLocks/>
          </p:cNvCxnSpPr>
          <p:nvPr/>
        </p:nvCxnSpPr>
        <p:spPr>
          <a:xfrm>
            <a:off x="7527416" y="477606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20535BF-0CA4-4BEE-85DB-7EDEEF29B1A6}"/>
              </a:ext>
            </a:extLst>
          </p:cNvPr>
          <p:cNvCxnSpPr>
            <a:cxnSpLocks/>
          </p:cNvCxnSpPr>
          <p:nvPr/>
        </p:nvCxnSpPr>
        <p:spPr>
          <a:xfrm>
            <a:off x="7507574" y="509377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1DECD3F-2596-4830-BA57-63C3FD69FCFD}"/>
              </a:ext>
            </a:extLst>
          </p:cNvPr>
          <p:cNvCxnSpPr>
            <a:cxnSpLocks/>
          </p:cNvCxnSpPr>
          <p:nvPr/>
        </p:nvCxnSpPr>
        <p:spPr>
          <a:xfrm>
            <a:off x="7507574" y="5429571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5DAF7DB-6333-4746-8C5E-6194954431BB}"/>
              </a:ext>
            </a:extLst>
          </p:cNvPr>
          <p:cNvCxnSpPr>
            <a:cxnSpLocks/>
          </p:cNvCxnSpPr>
          <p:nvPr/>
        </p:nvCxnSpPr>
        <p:spPr>
          <a:xfrm>
            <a:off x="7507574" y="5729206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228DB0C-7571-42A2-82DD-0FB5CDE19659}"/>
              </a:ext>
            </a:extLst>
          </p:cNvPr>
          <p:cNvCxnSpPr>
            <a:cxnSpLocks/>
          </p:cNvCxnSpPr>
          <p:nvPr/>
        </p:nvCxnSpPr>
        <p:spPr>
          <a:xfrm>
            <a:off x="7527416" y="602109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9A17C2D-804F-4118-9ED5-0322A721C699}"/>
              </a:ext>
            </a:extLst>
          </p:cNvPr>
          <p:cNvCxnSpPr>
            <a:cxnSpLocks/>
          </p:cNvCxnSpPr>
          <p:nvPr/>
        </p:nvCxnSpPr>
        <p:spPr>
          <a:xfrm>
            <a:off x="9849123" y="292917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F4F1350-C083-4B01-8086-BD8D08838BD0}"/>
              </a:ext>
            </a:extLst>
          </p:cNvPr>
          <p:cNvCxnSpPr>
            <a:cxnSpLocks/>
          </p:cNvCxnSpPr>
          <p:nvPr/>
        </p:nvCxnSpPr>
        <p:spPr>
          <a:xfrm>
            <a:off x="9887868" y="323139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380F4D5-531F-4E36-AC94-F4DDCDBAC283}"/>
              </a:ext>
            </a:extLst>
          </p:cNvPr>
          <p:cNvCxnSpPr>
            <a:cxnSpLocks/>
          </p:cNvCxnSpPr>
          <p:nvPr/>
        </p:nvCxnSpPr>
        <p:spPr>
          <a:xfrm>
            <a:off x="9918426" y="3869409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2D39254-023F-4139-89E0-3550D7A75136}"/>
              </a:ext>
            </a:extLst>
          </p:cNvPr>
          <p:cNvCxnSpPr>
            <a:cxnSpLocks/>
          </p:cNvCxnSpPr>
          <p:nvPr/>
        </p:nvCxnSpPr>
        <p:spPr>
          <a:xfrm>
            <a:off x="9887868" y="418454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1CFC953-0C2B-4464-A437-B1B87E5129AF}"/>
              </a:ext>
            </a:extLst>
          </p:cNvPr>
          <p:cNvCxnSpPr>
            <a:cxnSpLocks/>
          </p:cNvCxnSpPr>
          <p:nvPr/>
        </p:nvCxnSpPr>
        <p:spPr>
          <a:xfrm>
            <a:off x="9918426" y="4502257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E83F578-E83E-4159-BD0A-1ED0D6752D61}"/>
              </a:ext>
            </a:extLst>
          </p:cNvPr>
          <p:cNvCxnSpPr>
            <a:cxnSpLocks/>
          </p:cNvCxnSpPr>
          <p:nvPr/>
        </p:nvCxnSpPr>
        <p:spPr>
          <a:xfrm>
            <a:off x="9887868" y="477606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2E91133-862F-480F-AD92-216954A706B2}"/>
              </a:ext>
            </a:extLst>
          </p:cNvPr>
          <p:cNvCxnSpPr>
            <a:cxnSpLocks/>
          </p:cNvCxnSpPr>
          <p:nvPr/>
        </p:nvCxnSpPr>
        <p:spPr>
          <a:xfrm>
            <a:off x="9887868" y="5093775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2DE8BC0-7A51-41C3-8473-7B72D130EE87}"/>
              </a:ext>
            </a:extLst>
          </p:cNvPr>
          <p:cNvCxnSpPr>
            <a:cxnSpLocks/>
          </p:cNvCxnSpPr>
          <p:nvPr/>
        </p:nvCxnSpPr>
        <p:spPr>
          <a:xfrm>
            <a:off x="9849123" y="5442486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AF38BC6-C3A6-49CA-90D9-EDA0028DA152}"/>
              </a:ext>
            </a:extLst>
          </p:cNvPr>
          <p:cNvCxnSpPr>
            <a:cxnSpLocks/>
          </p:cNvCxnSpPr>
          <p:nvPr/>
        </p:nvCxnSpPr>
        <p:spPr>
          <a:xfrm>
            <a:off x="9887868" y="5729206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C90B64E-7BFB-4F62-B25D-F9DCA23AA0A1}"/>
              </a:ext>
            </a:extLst>
          </p:cNvPr>
          <p:cNvCxnSpPr>
            <a:cxnSpLocks/>
          </p:cNvCxnSpPr>
          <p:nvPr/>
        </p:nvCxnSpPr>
        <p:spPr>
          <a:xfrm>
            <a:off x="9887868" y="6021090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F6EB67A-60B4-4EB9-B300-2E75694F7937}"/>
              </a:ext>
            </a:extLst>
          </p:cNvPr>
          <p:cNvCxnSpPr>
            <a:cxnSpLocks/>
          </p:cNvCxnSpPr>
          <p:nvPr/>
        </p:nvCxnSpPr>
        <p:spPr>
          <a:xfrm>
            <a:off x="9918426" y="3577524"/>
            <a:ext cx="22472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68302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AFDAA-5577-40EC-BB10-49E460F2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+mn-lt"/>
              </a:rPr>
              <a:t>Comparison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FY 2020 Revenue Distribution</a:t>
            </a:r>
            <a:br>
              <a:rPr lang="en-US" sz="4400" dirty="0">
                <a:latin typeface="+mn-lt"/>
              </a:rPr>
            </a:br>
            <a:r>
              <a:rPr lang="en-US" sz="1800" dirty="0">
                <a:latin typeface="+mn-lt"/>
              </a:rPr>
              <a:t>Peer Community Survey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66CB468-211E-47A8-A5B2-0A5B397FA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818136"/>
              </p:ext>
            </p:extLst>
          </p:nvPr>
        </p:nvGraphicFramePr>
        <p:xfrm>
          <a:off x="0" y="1325562"/>
          <a:ext cx="12192000" cy="553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100962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AFDAA-5577-40EC-BB10-49E460F2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+mn-lt"/>
              </a:rPr>
              <a:t>Comparison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FY 2020 Revenue Distribution</a:t>
            </a:r>
            <a:br>
              <a:rPr lang="en-US" sz="4400" dirty="0">
                <a:latin typeface="+mn-lt"/>
              </a:rPr>
            </a:br>
            <a:r>
              <a:rPr lang="en-US" sz="1800" dirty="0">
                <a:latin typeface="+mn-lt"/>
              </a:rPr>
              <a:t>Peer Community Survey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66CB468-211E-47A8-A5B2-0A5B397FAD2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325562"/>
          <a:ext cx="12192000" cy="553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D3FE0BD-A41C-4D33-9CDD-8717DE6ECAAA}"/>
              </a:ext>
            </a:extLst>
          </p:cNvPr>
          <p:cNvCxnSpPr>
            <a:cxnSpLocks/>
          </p:cNvCxnSpPr>
          <p:nvPr/>
        </p:nvCxnSpPr>
        <p:spPr>
          <a:xfrm>
            <a:off x="709863" y="4174958"/>
            <a:ext cx="1128562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12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6E9BB-5443-48B4-B831-D5A35BA5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sz="3600" dirty="0">
                <a:latin typeface="+mn-lt"/>
              </a:rPr>
              <a:t>Total Revenue</a:t>
            </a:r>
            <a:br>
              <a:rPr lang="en-US" dirty="0">
                <a:latin typeface="+mn-lt"/>
              </a:rPr>
            </a:br>
            <a:r>
              <a:rPr lang="en-US" sz="1800" dirty="0">
                <a:latin typeface="+mn-lt"/>
              </a:rPr>
              <a:t>FY 2023-2024= $755,200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C59BBC7-2818-4D73-168D-0F8A56F689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701691"/>
              </p:ext>
            </p:extLst>
          </p:nvPr>
        </p:nvGraphicFramePr>
        <p:xfrm>
          <a:off x="1060565" y="1343818"/>
          <a:ext cx="10070870" cy="5495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47755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E511-7D05-4DFB-BE41-ED61A783A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537"/>
            <a:ext cx="10515600" cy="7159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+mn-lt"/>
              </a:rPr>
              <a:t>Current Revenue Structure</a:t>
            </a:r>
            <a:br>
              <a:rPr lang="en-US" dirty="0">
                <a:latin typeface="+mn-lt"/>
              </a:rPr>
            </a:br>
            <a:r>
              <a:rPr lang="en-US" sz="2000" dirty="0">
                <a:latin typeface="+mn-lt"/>
              </a:rPr>
              <a:t>FY 2023-2024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C0B6664-396E-AB76-90D9-E4CD525392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977268"/>
              </p:ext>
            </p:extLst>
          </p:nvPr>
        </p:nvGraphicFramePr>
        <p:xfrm>
          <a:off x="2797753" y="1167510"/>
          <a:ext cx="10274531" cy="4772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70E3E8-6C76-3023-6BE3-F052163801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721131"/>
              </p:ext>
            </p:extLst>
          </p:nvPr>
        </p:nvGraphicFramePr>
        <p:xfrm>
          <a:off x="538941" y="1981811"/>
          <a:ext cx="3718042" cy="289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59FF939-9B0A-8FEC-E2D5-7E637A761C40}"/>
              </a:ext>
            </a:extLst>
          </p:cNvPr>
          <p:cNvSpPr txBox="1"/>
          <p:nvPr/>
        </p:nvSpPr>
        <p:spPr>
          <a:xfrm>
            <a:off x="6492240" y="3940233"/>
            <a:ext cx="122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Meal Tax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FDBE59-FDE2-654E-41A8-9879D9FDD665}"/>
              </a:ext>
            </a:extLst>
          </p:cNvPr>
          <p:cNvSpPr txBox="1"/>
          <p:nvPr/>
        </p:nvSpPr>
        <p:spPr>
          <a:xfrm>
            <a:off x="8172276" y="2205644"/>
            <a:ext cx="122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BPOL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B464C1-6F00-5DD3-8B33-4C2ED512D6F7}"/>
              </a:ext>
            </a:extLst>
          </p:cNvPr>
          <p:cNvCxnSpPr>
            <a:cxnSpLocks/>
          </p:cNvCxnSpPr>
          <p:nvPr/>
        </p:nvCxnSpPr>
        <p:spPr>
          <a:xfrm flipV="1">
            <a:off x="2397962" y="1670858"/>
            <a:ext cx="5033616" cy="606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3DF0AF-6AC3-3402-6323-C8F81D390C43}"/>
              </a:ext>
            </a:extLst>
          </p:cNvPr>
          <p:cNvCxnSpPr>
            <a:cxnSpLocks/>
          </p:cNvCxnSpPr>
          <p:nvPr/>
        </p:nvCxnSpPr>
        <p:spPr>
          <a:xfrm>
            <a:off x="2397962" y="4580314"/>
            <a:ext cx="5191558" cy="931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81252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ED28B-1920-4CA6-B5CC-22A5A311B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488"/>
            <a:ext cx="10515600" cy="8731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+mn-lt"/>
              </a:rPr>
              <a:t>Restaurant Sales by Month</a:t>
            </a:r>
            <a:br>
              <a:rPr lang="en-US" dirty="0">
                <a:latin typeface="+mn-lt"/>
              </a:rPr>
            </a:br>
            <a:r>
              <a:rPr lang="en-US" sz="2000" dirty="0">
                <a:latin typeface="+mn-lt"/>
              </a:rPr>
              <a:t>June 2018 – December 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73731A4-269F-4E83-8715-F420CC7F11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191742"/>
              </p:ext>
            </p:extLst>
          </p:nvPr>
        </p:nvGraphicFramePr>
        <p:xfrm>
          <a:off x="0" y="1133856"/>
          <a:ext cx="12192000" cy="572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336037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Peer Community and Tax Review</Template>
  <TotalTime>812</TotalTime>
  <Words>1091</Words>
  <Application>Microsoft Office PowerPoint</Application>
  <PresentationFormat>Widescreen</PresentationFormat>
  <Paragraphs>266</Paragraphs>
  <Slides>30</Slides>
  <Notes>5</Notes>
  <HiddenSlides>13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Aptos</vt:lpstr>
      <vt:lpstr>Arial</vt:lpstr>
      <vt:lpstr>Calibri</vt:lpstr>
      <vt:lpstr>Calibri Light</vt:lpstr>
      <vt:lpstr>Segoe UI Symbol</vt:lpstr>
      <vt:lpstr>Office Theme</vt:lpstr>
      <vt:lpstr>PowerPoint Presentation</vt:lpstr>
      <vt:lpstr>Scottsville Peer Communities Ascending by Population</vt:lpstr>
      <vt:lpstr>Peer Community Comparison Population, Budget and Services</vt:lpstr>
      <vt:lpstr>Peer Community Comparison Revenue Tools</vt:lpstr>
      <vt:lpstr>Comparison FY 2020 Revenue Distribution Peer Community Survey</vt:lpstr>
      <vt:lpstr>Comparison FY 2020 Revenue Distribution Peer Community Survey</vt:lpstr>
      <vt:lpstr>Total Revenue FY 2023-2024= $755,200</vt:lpstr>
      <vt:lpstr>Current Revenue Structure FY 2023-2024</vt:lpstr>
      <vt:lpstr>Restaurant Sales by Month June 2018 – December 2020</vt:lpstr>
      <vt:lpstr>PowerPoint Presentation</vt:lpstr>
      <vt:lpstr>Meals Tax Revenue By Month July 2023 – Feb. 2024</vt:lpstr>
      <vt:lpstr>PowerPoint Presentation</vt:lpstr>
      <vt:lpstr>Revenue Sources as % of Total Revenue FY 2023-2024</vt:lpstr>
      <vt:lpstr>Real Estate Tax Base</vt:lpstr>
      <vt:lpstr>PowerPoint Presentation</vt:lpstr>
      <vt:lpstr>New Revenue Scenarios</vt:lpstr>
      <vt:lpstr>Average Cumulative Real Estate Tax Bill of Scottsville Residents</vt:lpstr>
      <vt:lpstr>Real Estate Tax Relief</vt:lpstr>
      <vt:lpstr>Peer Community Comparison Current Cumulative Real Estate Tax Rates</vt:lpstr>
      <vt:lpstr>Peer Community Comparison Option 1: +$0.12 Real Estate Tax (2/3 of Peer Community Average)</vt:lpstr>
      <vt:lpstr>Peer Community Comparison Option 2: +$0.18 Real Estate Tax (Average of Peer Communities)</vt:lpstr>
      <vt:lpstr>Option 1: +$0.12 Real Estate Tax (2/3Average of Peer Communities)</vt:lpstr>
      <vt:lpstr>Option 2: +$0.18 Real Estate Tax (Average of Peer Communities)</vt:lpstr>
      <vt:lpstr>PowerPoint Presentation</vt:lpstr>
      <vt:lpstr>Comparison Current Revenue Distribution Scottsville FY22 to Peer Community FY20</vt:lpstr>
      <vt:lpstr>Comparison Option 1 Revenue Distribution Scottsville FY22 to Peer Community FY20</vt:lpstr>
      <vt:lpstr>Comparison Option 2 Revenue Distribution Scottsville FY22 to Peer Community FY20</vt:lpstr>
      <vt:lpstr>Potential Revenue Increase</vt:lpstr>
      <vt:lpstr>Potential Revenue Increase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Javier Raudales</dc:creator>
  <cp:lastModifiedBy>Javier Raudales</cp:lastModifiedBy>
  <cp:revision>5</cp:revision>
  <cp:lastPrinted>2024-03-26T22:38:34Z</cp:lastPrinted>
  <dcterms:created xsi:type="dcterms:W3CDTF">2024-03-24T22:43:51Z</dcterms:created>
  <dcterms:modified xsi:type="dcterms:W3CDTF">2024-03-26T22:55:14Z</dcterms:modified>
</cp:coreProperties>
</file>